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7" r:id="rId5"/>
    <p:sldMasterId id="2147483699" r:id="rId6"/>
    <p:sldMasterId id="2147483716" r:id="rId7"/>
    <p:sldMasterId id="2147483730" r:id="rId8"/>
  </p:sldMasterIdLst>
  <p:notesMasterIdLst>
    <p:notesMasterId r:id="rId41"/>
  </p:notesMasterIdLst>
  <p:sldIdLst>
    <p:sldId id="278" r:id="rId9"/>
    <p:sldId id="279" r:id="rId10"/>
    <p:sldId id="294" r:id="rId11"/>
    <p:sldId id="269" r:id="rId12"/>
    <p:sldId id="3846" r:id="rId13"/>
    <p:sldId id="3869" r:id="rId14"/>
    <p:sldId id="3885" r:id="rId15"/>
    <p:sldId id="296" r:id="rId16"/>
    <p:sldId id="295" r:id="rId17"/>
    <p:sldId id="3861" r:id="rId18"/>
    <p:sldId id="290" r:id="rId19"/>
    <p:sldId id="3872" r:id="rId20"/>
    <p:sldId id="3836" r:id="rId21"/>
    <p:sldId id="297" r:id="rId22"/>
    <p:sldId id="3873" r:id="rId23"/>
    <p:sldId id="3875" r:id="rId24"/>
    <p:sldId id="257" r:id="rId25"/>
    <p:sldId id="260" r:id="rId26"/>
    <p:sldId id="258" r:id="rId27"/>
    <p:sldId id="3883" r:id="rId28"/>
    <p:sldId id="3879" r:id="rId29"/>
    <p:sldId id="3882" r:id="rId30"/>
    <p:sldId id="3877" r:id="rId31"/>
    <p:sldId id="3878" r:id="rId32"/>
    <p:sldId id="281" r:id="rId33"/>
    <p:sldId id="3858" r:id="rId34"/>
    <p:sldId id="3880" r:id="rId35"/>
    <p:sldId id="3881" r:id="rId36"/>
    <p:sldId id="3871" r:id="rId37"/>
    <p:sldId id="3867" r:id="rId38"/>
    <p:sldId id="3884" r:id="rId39"/>
    <p:sldId id="3865" r:id="rId4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5" d="100"/>
          <a:sy n="75" d="100"/>
        </p:scale>
        <p:origin x="336" y="139"/>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custT="1"/>
      <dgm:spPr>
        <a:solidFill>
          <a:schemeClr val="accent2"/>
        </a:solidFill>
      </dgm:spPr>
      <dgm:t>
        <a:bodyPr/>
        <a:lstStyle/>
        <a:p>
          <a:r>
            <a:rPr lang="en-US" sz="1600" dirty="0">
              <a:solidFill>
                <a:schemeClr val="bg1"/>
              </a:solidFill>
              <a:latin typeface="+mn-lt"/>
            </a:rPr>
            <a:t>Create collaborative school culture that embraces diverse families that comprise MLE community</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CIP SMART GOAL</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KEY INDICATOR</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Use data to inform instruction</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custT="1"/>
      <dgm:spPr>
        <a:solidFill>
          <a:schemeClr val="accent6"/>
        </a:solidFill>
      </dgm:spPr>
      <dgm:t>
        <a:bodyPr/>
        <a:lstStyle/>
        <a:p>
          <a:r>
            <a:rPr lang="en-US" sz="1050" b="0" i="0" dirty="0"/>
            <a:t>By May 2025, the percentage of students in grades 3-5 scoring a 3 or above on the GMAS EOG ELA writing domain trait 1 will grow 6% from 59% to 65% and the percentage of students in grade 3 scoring a 2 or above on the GMAS EOG ELA writing domain trait 2 will grow 8% from 72% to 80%.</a:t>
          </a:r>
          <a:endParaRPr lang="en-US" sz="1050" dirty="0"/>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EOG Scores (Achievement &amp; Growth)</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custT="1"/>
      <dgm:spPr>
        <a:solidFill>
          <a:schemeClr val="accent2"/>
        </a:solidFill>
      </dgm:spPr>
      <dgm:t>
        <a:bodyPr/>
        <a:lstStyle/>
        <a:p>
          <a:r>
            <a:rPr lang="en-US" sz="1600" dirty="0"/>
            <a:t>Prioritize students’ social and emotional growth as a means to ensuring future success.</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custT="1"/>
      <dgm:spPr>
        <a:solidFill>
          <a:schemeClr val="accent6"/>
        </a:solidFill>
      </dgm:spPr>
      <dgm:t>
        <a:bodyPr/>
        <a:lstStyle/>
        <a:p>
          <a:r>
            <a:rPr lang="en-US" sz="1100" b="0" i="0" dirty="0"/>
            <a:t>By May 2025, students in grades 2-5 will have set MAP Growth Goals in each content area (math &amp; reading) before each assessment period (Winter &amp; Spring administration).</a:t>
          </a:r>
          <a:endParaRPr lang="en-US" sz="1100" dirty="0"/>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MAP Growth Data (Achievement &amp; Growth)</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custT="1"/>
      <dgm:spPr>
        <a:solidFill>
          <a:schemeClr val="accent2"/>
        </a:solidFill>
      </dgm:spPr>
      <dgm:t>
        <a:bodyPr/>
        <a:lstStyle/>
        <a:p>
          <a:r>
            <a:rPr lang="en-US" sz="1600" dirty="0"/>
            <a:t>Equitably align school resources with MLE mission and vision.</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CIP SMART GOAL</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KEY INDICATOR</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custT="1"/>
      <dgm:spPr>
        <a:solidFill>
          <a:schemeClr val="accent2"/>
        </a:solidFill>
      </dgm:spPr>
      <dgm:t>
        <a:bodyPr/>
        <a:lstStyle/>
        <a:p>
          <a:r>
            <a:rPr lang="en-US" sz="1400" dirty="0"/>
            <a:t>Build teacher capability to meet the diverse social, emotional and academic needs of students.</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CIP SMART GOAL</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KEY INDICATOR</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custT="1"/>
      <dgm:spPr>
        <a:solidFill>
          <a:schemeClr val="accent2"/>
        </a:solidFill>
      </dgm:spPr>
      <dgm:t>
        <a:bodyPr/>
        <a:lstStyle/>
        <a:p>
          <a:r>
            <a:rPr lang="en-US" sz="1400" dirty="0"/>
            <a:t>Provide an environment that retains, empowers, motivates and inspires teachers to utilize their individual strengths.</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CIP SMART GOAL</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KEY INDICATOR</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a:t>
          </a:r>
        </a:p>
        <a:p>
          <a:r>
            <a:rPr lang="en-US" dirty="0"/>
            <a:t>School Leadership completed Needs Assessment and defined overarching needs</a:t>
          </a:r>
        </a:p>
        <a:p>
          <a:endParaRPr lang="en-US"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a:t>
          </a:r>
        </a:p>
        <a:p>
          <a:r>
            <a:rPr lang="en-US" b="0" u="none" dirty="0"/>
            <a:t>School Leadership completed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SY25-26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A0FCC-FF9A-4907-B52A-E05B95B353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24F4B00-D915-4ABD-A1C9-1B16F98EA077}">
      <dgm:prSet custT="1"/>
      <dgm:spPr>
        <a:solidFill>
          <a:schemeClr val="accent1">
            <a:lumMod val="75000"/>
          </a:schemeClr>
        </a:solidFill>
      </dgm:spPr>
      <dgm:t>
        <a:bodyPr/>
        <a:lstStyle/>
        <a:p>
          <a:r>
            <a:rPr lang="en-US" sz="1600" b="0" i="0" dirty="0"/>
            <a:t>“dress in good taste”</a:t>
          </a:r>
          <a:endParaRPr lang="en-US" sz="1600" dirty="0"/>
        </a:p>
      </dgm:t>
    </dgm:pt>
    <dgm:pt modelId="{7391E06D-89B9-4B32-B52E-111160043B8F}" type="parTrans" cxnId="{F87B7A56-5D50-44FC-B107-7B3E20A40BBD}">
      <dgm:prSet/>
      <dgm:spPr/>
      <dgm:t>
        <a:bodyPr/>
        <a:lstStyle/>
        <a:p>
          <a:endParaRPr lang="en-US"/>
        </a:p>
      </dgm:t>
    </dgm:pt>
    <dgm:pt modelId="{B28C0B88-4F10-4926-B2A5-B794232117C0}" type="sibTrans" cxnId="{F87B7A56-5D50-44FC-B107-7B3E20A40BBD}">
      <dgm:prSet/>
      <dgm:spPr/>
      <dgm:t>
        <a:bodyPr/>
        <a:lstStyle/>
        <a:p>
          <a:endParaRPr lang="en-US"/>
        </a:p>
      </dgm:t>
    </dgm:pt>
    <dgm:pt modelId="{6CC11BB1-55BD-4810-9D3D-AFF21F69A462}">
      <dgm:prSet custT="1"/>
      <dgm:spPr/>
      <dgm:t>
        <a:bodyPr/>
        <a:lstStyle/>
        <a:p>
          <a:r>
            <a:rPr lang="en-US" sz="1600" b="0" i="0" dirty="0"/>
            <a:t>  “no baggy pants”</a:t>
          </a:r>
          <a:endParaRPr lang="en-US" sz="1600" dirty="0"/>
        </a:p>
      </dgm:t>
    </dgm:pt>
    <dgm:pt modelId="{5A4F8801-39F1-4C46-9EBE-9A550828A330}" type="parTrans" cxnId="{4CF11D69-A123-4F56-84E8-C62F7E8E02F1}">
      <dgm:prSet/>
      <dgm:spPr/>
      <dgm:t>
        <a:bodyPr/>
        <a:lstStyle/>
        <a:p>
          <a:endParaRPr lang="en-US"/>
        </a:p>
      </dgm:t>
    </dgm:pt>
    <dgm:pt modelId="{3B1DF30F-2E1B-45DC-925C-743BDC2A32D9}" type="sibTrans" cxnId="{4CF11D69-A123-4F56-84E8-C62F7E8E02F1}">
      <dgm:prSet/>
      <dgm:spPr/>
      <dgm:t>
        <a:bodyPr/>
        <a:lstStyle/>
        <a:p>
          <a:endParaRPr lang="en-US"/>
        </a:p>
      </dgm:t>
    </dgm:pt>
    <dgm:pt modelId="{BCB58715-8F12-4563-9324-7E8E66AD2807}">
      <dgm:prSet custT="1"/>
      <dgm:spPr/>
      <dgm:t>
        <a:bodyPr/>
        <a:lstStyle/>
        <a:p>
          <a:r>
            <a:rPr lang="en-US" sz="1600" dirty="0"/>
            <a:t>“no short shorts or skirts”</a:t>
          </a:r>
        </a:p>
      </dgm:t>
    </dgm:pt>
    <dgm:pt modelId="{6A3582B4-B95E-49CE-A870-6B788FCA5154}" type="parTrans" cxnId="{D2D1F251-6170-4E0E-AD72-625BABCB9199}">
      <dgm:prSet/>
      <dgm:spPr/>
      <dgm:t>
        <a:bodyPr/>
        <a:lstStyle/>
        <a:p>
          <a:endParaRPr lang="en-US"/>
        </a:p>
      </dgm:t>
    </dgm:pt>
    <dgm:pt modelId="{7F1EE745-6CF4-4810-9726-64FA4EEDAACE}" type="sibTrans" cxnId="{D2D1F251-6170-4E0E-AD72-625BABCB9199}">
      <dgm:prSet/>
      <dgm:spPr/>
      <dgm:t>
        <a:bodyPr/>
        <a:lstStyle/>
        <a:p>
          <a:endParaRPr lang="en-US"/>
        </a:p>
      </dgm:t>
    </dgm:pt>
    <dgm:pt modelId="{26063C61-68F8-4EA3-BA8C-9ECA51628463}">
      <dgm:prSet custT="1"/>
      <dgm:spPr/>
      <dgm:t>
        <a:bodyPr/>
        <a:lstStyle/>
        <a:p>
          <a:r>
            <a:rPr lang="en-US" sz="1600" b="0" i="0" dirty="0"/>
            <a:t>“no tight/revealing clothing”</a:t>
          </a:r>
          <a:endParaRPr lang="en-US" sz="1600" dirty="0"/>
        </a:p>
      </dgm:t>
    </dgm:pt>
    <dgm:pt modelId="{B6DF1136-97A1-4B30-9CFE-5DDE44EC6A78}" type="parTrans" cxnId="{2D132CF0-D24F-44E9-8CD8-35C09FC81787}">
      <dgm:prSet/>
      <dgm:spPr/>
      <dgm:t>
        <a:bodyPr/>
        <a:lstStyle/>
        <a:p>
          <a:endParaRPr lang="en-US"/>
        </a:p>
      </dgm:t>
    </dgm:pt>
    <dgm:pt modelId="{43AD7571-CED1-40E3-8B6A-8545A7BCEFDA}" type="sibTrans" cxnId="{2D132CF0-D24F-44E9-8CD8-35C09FC81787}">
      <dgm:prSet/>
      <dgm:spPr/>
      <dgm:t>
        <a:bodyPr/>
        <a:lstStyle/>
        <a:p>
          <a:endParaRPr lang="en-US"/>
        </a:p>
      </dgm:t>
    </dgm:pt>
    <dgm:pt modelId="{B75020B3-B1ED-4159-AC07-D89DE2985946}">
      <dgm:prSet custT="1"/>
      <dgm:spPr/>
      <dgm:t>
        <a:bodyPr/>
        <a:lstStyle/>
        <a:p>
          <a:r>
            <a:rPr lang="en-US" sz="1600" b="0" i="0" dirty="0"/>
            <a:t>“no ‘extreme</a:t>
          </a:r>
          <a:r>
            <a:rPr lang="en-US" sz="1600" dirty="0"/>
            <a:t>’</a:t>
          </a:r>
          <a:r>
            <a:rPr lang="en-US" sz="1600" b="0" i="0" dirty="0"/>
            <a:t> hairstyles or colors”</a:t>
          </a:r>
          <a:endParaRPr lang="en-US" sz="1600" dirty="0"/>
        </a:p>
      </dgm:t>
    </dgm:pt>
    <dgm:pt modelId="{46B50903-4626-4DD2-90BF-09F2F2ADDBCE}" type="parTrans" cxnId="{A1B0AEA5-7048-4320-8BC9-328F6554206C}">
      <dgm:prSet/>
      <dgm:spPr/>
      <dgm:t>
        <a:bodyPr/>
        <a:lstStyle/>
        <a:p>
          <a:endParaRPr lang="en-US"/>
        </a:p>
      </dgm:t>
    </dgm:pt>
    <dgm:pt modelId="{DC3CF769-F6BF-496B-B0CA-DFAED8026E7A}" type="sibTrans" cxnId="{A1B0AEA5-7048-4320-8BC9-328F6554206C}">
      <dgm:prSet/>
      <dgm:spPr/>
      <dgm:t>
        <a:bodyPr/>
        <a:lstStyle/>
        <a:p>
          <a:endParaRPr lang="en-US"/>
        </a:p>
      </dgm:t>
    </dgm:pt>
    <dgm:pt modelId="{7AB7DB09-9032-4F67-8267-2135B030718F}">
      <dgm:prSet custT="1"/>
      <dgm:spPr/>
      <dgm:t>
        <a:bodyPr/>
        <a:lstStyle/>
        <a:p>
          <a:r>
            <a:rPr lang="en-US" sz="1600" dirty="0"/>
            <a:t>“all shirts must be tucked in</a:t>
          </a:r>
        </a:p>
      </dgm:t>
    </dgm:pt>
    <dgm:pt modelId="{8378F12F-DE3B-4456-B540-352F9B146DB5}" type="parTrans" cxnId="{3C9FDDF5-DB07-465A-9C62-B814A33525A8}">
      <dgm:prSet/>
      <dgm:spPr/>
      <dgm:t>
        <a:bodyPr/>
        <a:lstStyle/>
        <a:p>
          <a:endParaRPr lang="en-US"/>
        </a:p>
      </dgm:t>
    </dgm:pt>
    <dgm:pt modelId="{D5CA9328-D9C5-4BE8-B91C-43A80790FB62}" type="sibTrans" cxnId="{3C9FDDF5-DB07-465A-9C62-B814A33525A8}">
      <dgm:prSet/>
      <dgm:spPr/>
      <dgm:t>
        <a:bodyPr/>
        <a:lstStyle/>
        <a:p>
          <a:endParaRPr lang="en-US"/>
        </a:p>
      </dgm:t>
    </dgm:pt>
    <dgm:pt modelId="{FB8FED28-7E3F-4178-9DE8-76631BF19618}">
      <dgm:prSet custT="1"/>
      <dgm:spPr>
        <a:solidFill>
          <a:schemeClr val="accent2"/>
        </a:solidFill>
      </dgm:spPr>
      <dgm:t>
        <a:bodyPr/>
        <a:lstStyle/>
        <a:p>
          <a:r>
            <a:rPr lang="en-US" sz="1600" dirty="0"/>
            <a:t>“hair should be clean and neatly groomed” </a:t>
          </a:r>
        </a:p>
      </dgm:t>
    </dgm:pt>
    <dgm:pt modelId="{6ED0FB57-2525-43DD-8E6A-545DBE2908B0}" type="parTrans" cxnId="{DCAB34D2-BDC1-4260-8A52-CD4A5D109402}">
      <dgm:prSet/>
      <dgm:spPr/>
      <dgm:t>
        <a:bodyPr/>
        <a:lstStyle/>
        <a:p>
          <a:endParaRPr lang="en-US"/>
        </a:p>
      </dgm:t>
    </dgm:pt>
    <dgm:pt modelId="{9D005EA6-AACE-4163-A9EE-147DC81D1D16}" type="sibTrans" cxnId="{DCAB34D2-BDC1-4260-8A52-CD4A5D109402}">
      <dgm:prSet/>
      <dgm:spPr/>
      <dgm:t>
        <a:bodyPr/>
        <a:lstStyle/>
        <a:p>
          <a:endParaRPr lang="en-US"/>
        </a:p>
      </dgm:t>
    </dgm:pt>
    <dgm:pt modelId="{490F1B44-B543-48FF-BA3E-7EF3A7BFC3E3}">
      <dgm:prSet custT="1"/>
      <dgm:spPr/>
      <dgm:t>
        <a:bodyPr/>
        <a:lstStyle/>
        <a:p>
          <a:r>
            <a:rPr lang="en-US" sz="1600"/>
            <a:t>“no shirts which expose cleavage”</a:t>
          </a:r>
        </a:p>
      </dgm:t>
    </dgm:pt>
    <dgm:pt modelId="{C2D389D7-7C3F-488F-B024-882F56A2EA9A}" type="parTrans" cxnId="{80BC89ED-FA13-4C0F-A8E9-153AF4891044}">
      <dgm:prSet/>
      <dgm:spPr/>
      <dgm:t>
        <a:bodyPr/>
        <a:lstStyle/>
        <a:p>
          <a:endParaRPr lang="en-US"/>
        </a:p>
      </dgm:t>
    </dgm:pt>
    <dgm:pt modelId="{5C620502-CA14-4C76-BB54-29BB71D8317D}" type="sibTrans" cxnId="{80BC89ED-FA13-4C0F-A8E9-153AF4891044}">
      <dgm:prSet/>
      <dgm:spPr/>
      <dgm:t>
        <a:bodyPr/>
        <a:lstStyle/>
        <a:p>
          <a:endParaRPr lang="en-US"/>
        </a:p>
      </dgm:t>
    </dgm:pt>
    <dgm:pt modelId="{CE80CF76-F7B7-463C-ACC5-7A3C009E66B2}">
      <dgm:prSet custT="1"/>
      <dgm:spPr/>
      <dgm:t>
        <a:bodyPr/>
        <a:lstStyle/>
        <a:p>
          <a:r>
            <a:rPr lang="en-US" sz="1400" b="0" i="0" dirty="0"/>
            <a:t>“students dressed in uniform are better perceived by teachers and peers”</a:t>
          </a:r>
          <a:endParaRPr lang="en-US" sz="1400" dirty="0"/>
        </a:p>
      </dgm:t>
    </dgm:pt>
    <dgm:pt modelId="{EE1A00C0-D2D5-449E-9404-EEE04F29BE67}" type="parTrans" cxnId="{DB5BB86B-0C51-4A58-A83E-80294BE23111}">
      <dgm:prSet/>
      <dgm:spPr/>
      <dgm:t>
        <a:bodyPr/>
        <a:lstStyle/>
        <a:p>
          <a:endParaRPr lang="en-US"/>
        </a:p>
      </dgm:t>
    </dgm:pt>
    <dgm:pt modelId="{C1792263-F91E-43C4-AD88-D0F89A400294}" type="sibTrans" cxnId="{DB5BB86B-0C51-4A58-A83E-80294BE23111}">
      <dgm:prSet/>
      <dgm:spPr/>
      <dgm:t>
        <a:bodyPr/>
        <a:lstStyle/>
        <a:p>
          <a:endParaRPr lang="en-US"/>
        </a:p>
      </dgm:t>
    </dgm:pt>
    <dgm:pt modelId="{C6794B2D-EC04-42FB-8E12-DD7D3F6B0E16}">
      <dgm:prSet custT="1"/>
      <dgm:spPr/>
      <dgm:t>
        <a:bodyPr/>
        <a:lstStyle/>
        <a:p>
          <a:r>
            <a:rPr lang="en-US" sz="1600" b="0" i="0"/>
            <a:t>“</a:t>
          </a:r>
          <a:r>
            <a:rPr lang="en-US" sz="1600" b="0" i="0" dirty="0"/>
            <a:t>no activewear”                         </a:t>
          </a:r>
          <a:endParaRPr lang="en-US" sz="1600" dirty="0"/>
        </a:p>
      </dgm:t>
    </dgm:pt>
    <dgm:pt modelId="{F3CEEB8C-8B69-46C7-BCC4-1B69E72A74FB}" type="parTrans" cxnId="{09F03250-F060-406A-A1FA-F0E52ED2DAE1}">
      <dgm:prSet/>
      <dgm:spPr/>
      <dgm:t>
        <a:bodyPr/>
        <a:lstStyle/>
        <a:p>
          <a:endParaRPr lang="en-US"/>
        </a:p>
      </dgm:t>
    </dgm:pt>
    <dgm:pt modelId="{D0B1D4E9-F7E6-4CEA-A2BA-BDCC990ABD48}" type="sibTrans" cxnId="{09F03250-F060-406A-A1FA-F0E52ED2DAE1}">
      <dgm:prSet/>
      <dgm:spPr/>
      <dgm:t>
        <a:bodyPr/>
        <a:lstStyle/>
        <a:p>
          <a:endParaRPr lang="en-US"/>
        </a:p>
      </dgm:t>
    </dgm:pt>
    <dgm:pt modelId="{426CEA80-B597-4900-9261-98FD43C12D54}">
      <dgm:prSet custT="1"/>
      <dgm:spPr/>
      <dgm:t>
        <a:bodyPr/>
        <a:lstStyle/>
        <a:p>
          <a:r>
            <a:rPr lang="en-US" sz="1600" b="0" i="0"/>
            <a:t>“</a:t>
          </a:r>
          <a:r>
            <a:rPr lang="en-US" sz="1600" b="0" i="0" dirty="0"/>
            <a:t>no sweatpants”</a:t>
          </a:r>
          <a:endParaRPr lang="en-US" sz="1600" dirty="0"/>
        </a:p>
      </dgm:t>
    </dgm:pt>
    <dgm:pt modelId="{855F3523-44FD-497A-A123-A4BFB1A71740}" type="parTrans" cxnId="{9BF8A6FF-7B5B-4084-B78A-4048CD66A5B4}">
      <dgm:prSet/>
      <dgm:spPr/>
      <dgm:t>
        <a:bodyPr/>
        <a:lstStyle/>
        <a:p>
          <a:endParaRPr lang="en-US"/>
        </a:p>
      </dgm:t>
    </dgm:pt>
    <dgm:pt modelId="{61D28AF9-B937-4471-A493-3083969DE137}" type="sibTrans" cxnId="{9BF8A6FF-7B5B-4084-B78A-4048CD66A5B4}">
      <dgm:prSet/>
      <dgm:spPr/>
      <dgm:t>
        <a:bodyPr/>
        <a:lstStyle/>
        <a:p>
          <a:endParaRPr lang="en-US"/>
        </a:p>
      </dgm:t>
    </dgm:pt>
    <dgm:pt modelId="{0147B490-51D9-4488-8314-CA257B8A7F22}">
      <dgm:prSet custT="1"/>
      <dgm:spPr>
        <a:solidFill>
          <a:schemeClr val="accent2"/>
        </a:solidFill>
      </dgm:spPr>
      <dgm:t>
        <a:bodyPr/>
        <a:lstStyle/>
        <a:p>
          <a:r>
            <a:rPr lang="en-US" sz="1600" dirty="0"/>
            <a:t>“no spaghetti straps”</a:t>
          </a:r>
        </a:p>
      </dgm:t>
    </dgm:pt>
    <dgm:pt modelId="{DC873E92-F4FD-45EA-BE9D-4B05B8080B59}" type="parTrans" cxnId="{1244FBF2-903C-45E6-AF1C-7520D10526F6}">
      <dgm:prSet/>
      <dgm:spPr/>
      <dgm:t>
        <a:bodyPr/>
        <a:lstStyle/>
        <a:p>
          <a:endParaRPr lang="en-US"/>
        </a:p>
      </dgm:t>
    </dgm:pt>
    <dgm:pt modelId="{51AE1EBC-78C3-4825-989C-AD1E41A34918}" type="sibTrans" cxnId="{1244FBF2-903C-45E6-AF1C-7520D10526F6}">
      <dgm:prSet/>
      <dgm:spPr/>
      <dgm:t>
        <a:bodyPr/>
        <a:lstStyle/>
        <a:p>
          <a:endParaRPr lang="en-US"/>
        </a:p>
      </dgm:t>
    </dgm:pt>
    <dgm:pt modelId="{3E3DEBB8-E3E0-4310-BCDC-FF729B1B5838}">
      <dgm:prSet custT="1"/>
      <dgm:spPr/>
      <dgm:t>
        <a:bodyPr/>
        <a:lstStyle/>
        <a:p>
          <a:r>
            <a:rPr lang="en-US" sz="1600" dirty="0"/>
            <a:t>“no tube tops”</a:t>
          </a:r>
        </a:p>
      </dgm:t>
    </dgm:pt>
    <dgm:pt modelId="{C8AABFFD-2E36-459A-A065-2923AFDC2BC1}" type="parTrans" cxnId="{1FA71DE6-9C60-43F7-BD68-7B70126A2FF9}">
      <dgm:prSet/>
      <dgm:spPr/>
      <dgm:t>
        <a:bodyPr/>
        <a:lstStyle/>
        <a:p>
          <a:endParaRPr lang="en-US"/>
        </a:p>
      </dgm:t>
    </dgm:pt>
    <dgm:pt modelId="{E4018966-AD92-4172-8732-65D6AF3D10E1}" type="sibTrans" cxnId="{1FA71DE6-9C60-43F7-BD68-7B70126A2FF9}">
      <dgm:prSet/>
      <dgm:spPr/>
      <dgm:t>
        <a:bodyPr/>
        <a:lstStyle/>
        <a:p>
          <a:endParaRPr lang="en-US"/>
        </a:p>
      </dgm:t>
    </dgm:pt>
    <dgm:pt modelId="{25F02B19-F9CC-4636-B5A8-3336EF377557}">
      <dgm:prSet custT="1"/>
      <dgm:spPr/>
      <dgm:t>
        <a:bodyPr/>
        <a:lstStyle/>
        <a:p>
          <a:r>
            <a:rPr lang="en-US" sz="1600"/>
            <a:t>“</a:t>
          </a:r>
          <a:r>
            <a:rPr lang="en-US" sz="1600" dirty="0"/>
            <a:t>no dresses”</a:t>
          </a:r>
        </a:p>
      </dgm:t>
    </dgm:pt>
    <dgm:pt modelId="{333418BA-C587-4DFE-A40A-94C1FCB1A455}" type="parTrans" cxnId="{257424DF-2E17-43A9-9F4C-B0F3077B1FB7}">
      <dgm:prSet/>
      <dgm:spPr/>
      <dgm:t>
        <a:bodyPr/>
        <a:lstStyle/>
        <a:p>
          <a:endParaRPr lang="en-US"/>
        </a:p>
      </dgm:t>
    </dgm:pt>
    <dgm:pt modelId="{B055D97B-AC60-4FE2-90CC-57EFC53A42FA}" type="sibTrans" cxnId="{257424DF-2E17-43A9-9F4C-B0F3077B1FB7}">
      <dgm:prSet/>
      <dgm:spPr/>
      <dgm:t>
        <a:bodyPr/>
        <a:lstStyle/>
        <a:p>
          <a:endParaRPr lang="en-US"/>
        </a:p>
      </dgm:t>
    </dgm:pt>
    <dgm:pt modelId="{A8419266-B737-40EC-B1CD-37BA70074C23}">
      <dgm:prSet custT="1"/>
      <dgm:spPr/>
      <dgm:t>
        <a:bodyPr/>
        <a:lstStyle/>
        <a:p>
          <a:r>
            <a:rPr lang="en-US" sz="1600" dirty="0"/>
            <a:t>“no leggings”</a:t>
          </a:r>
        </a:p>
      </dgm:t>
    </dgm:pt>
    <dgm:pt modelId="{AEDDA32E-BD7E-4A3C-9E60-DEC0E52049DE}" type="parTrans" cxnId="{A42DDECA-3802-4261-957F-885374F2F6C5}">
      <dgm:prSet/>
      <dgm:spPr/>
      <dgm:t>
        <a:bodyPr/>
        <a:lstStyle/>
        <a:p>
          <a:endParaRPr lang="en-US"/>
        </a:p>
      </dgm:t>
    </dgm:pt>
    <dgm:pt modelId="{38F8300E-9839-4170-9867-6479E916CBEA}" type="sibTrans" cxnId="{A42DDECA-3802-4261-957F-885374F2F6C5}">
      <dgm:prSet/>
      <dgm:spPr/>
      <dgm:t>
        <a:bodyPr/>
        <a:lstStyle/>
        <a:p>
          <a:endParaRPr lang="en-US"/>
        </a:p>
      </dgm:t>
    </dgm:pt>
    <dgm:pt modelId="{64EA409F-8525-4D15-907A-A8A23D96ADFC}">
      <dgm:prSet custT="1"/>
      <dgm:spPr>
        <a:solidFill>
          <a:schemeClr val="accent2"/>
        </a:solidFill>
      </dgm:spPr>
      <dgm:t>
        <a:bodyPr/>
        <a:lstStyle/>
        <a:p>
          <a:r>
            <a:rPr lang="en-US" sz="1600"/>
            <a:t>“</a:t>
          </a:r>
          <a:r>
            <a:rPr lang="en-US" sz="1600" dirty="0"/>
            <a:t>no joggers”</a:t>
          </a:r>
        </a:p>
      </dgm:t>
    </dgm:pt>
    <dgm:pt modelId="{9E569477-DC50-4E18-AF62-8008E36A0D17}" type="parTrans" cxnId="{7C5187C5-DB85-4385-A17D-3AE8EC8FD85D}">
      <dgm:prSet/>
      <dgm:spPr/>
      <dgm:t>
        <a:bodyPr/>
        <a:lstStyle/>
        <a:p>
          <a:endParaRPr lang="en-US"/>
        </a:p>
      </dgm:t>
    </dgm:pt>
    <dgm:pt modelId="{27BB7279-4573-4604-8723-84ADFDD4AB21}" type="sibTrans" cxnId="{7C5187C5-DB85-4385-A17D-3AE8EC8FD85D}">
      <dgm:prSet/>
      <dgm:spPr/>
      <dgm:t>
        <a:bodyPr/>
        <a:lstStyle/>
        <a:p>
          <a:endParaRPr lang="en-US"/>
        </a:p>
      </dgm:t>
    </dgm:pt>
    <dgm:pt modelId="{15526697-17C8-4C78-A8FA-12C7B64FAEC8}">
      <dgm:prSet custT="1"/>
      <dgm:spPr/>
      <dgm:t>
        <a:bodyPr/>
        <a:lstStyle/>
        <a:p>
          <a:r>
            <a:rPr lang="en-US" sz="1600" b="0" i="0"/>
            <a:t>“</a:t>
          </a:r>
          <a:r>
            <a:rPr lang="en-US" sz="1600" b="0" i="0" dirty="0"/>
            <a:t>no Crocs”</a:t>
          </a:r>
          <a:endParaRPr lang="en-US" sz="1600" dirty="0"/>
        </a:p>
      </dgm:t>
    </dgm:pt>
    <dgm:pt modelId="{97F46E8B-AB35-4867-9749-EF253A28AA6F}" type="parTrans" cxnId="{FB00F38B-5CF5-4C3E-B3FD-B6E1A9485074}">
      <dgm:prSet/>
      <dgm:spPr/>
      <dgm:t>
        <a:bodyPr/>
        <a:lstStyle/>
        <a:p>
          <a:endParaRPr lang="en-US"/>
        </a:p>
      </dgm:t>
    </dgm:pt>
    <dgm:pt modelId="{4F05C5BF-6596-4187-B0A3-ED80F75C0448}" type="sibTrans" cxnId="{FB00F38B-5CF5-4C3E-B3FD-B6E1A9485074}">
      <dgm:prSet/>
      <dgm:spPr/>
      <dgm:t>
        <a:bodyPr/>
        <a:lstStyle/>
        <a:p>
          <a:endParaRPr lang="en-US"/>
        </a:p>
      </dgm:t>
    </dgm:pt>
    <dgm:pt modelId="{5EC92ECF-CFBF-4C4B-9675-6789222A1D57}">
      <dgm:prSet custT="1"/>
      <dgm:spPr/>
      <dgm:t>
        <a:bodyPr/>
        <a:lstStyle/>
        <a:p>
          <a:r>
            <a:rPr lang="en-US" sz="1600"/>
            <a:t>“</a:t>
          </a:r>
          <a:r>
            <a:rPr lang="en-US" sz="1600" dirty="0"/>
            <a:t>no hoodies/hooded jackets” </a:t>
          </a:r>
        </a:p>
      </dgm:t>
    </dgm:pt>
    <dgm:pt modelId="{D731AA76-684D-4061-B4C8-F6F6E52A1D5C}" type="parTrans" cxnId="{56F4FD0E-5B3F-42F4-B8B0-F8922587662A}">
      <dgm:prSet/>
      <dgm:spPr/>
      <dgm:t>
        <a:bodyPr/>
        <a:lstStyle/>
        <a:p>
          <a:endParaRPr lang="en-US"/>
        </a:p>
      </dgm:t>
    </dgm:pt>
    <dgm:pt modelId="{2F097DD9-169A-431B-8A21-471EEF7108D3}" type="sibTrans" cxnId="{56F4FD0E-5B3F-42F4-B8B0-F8922587662A}">
      <dgm:prSet/>
      <dgm:spPr/>
      <dgm:t>
        <a:bodyPr/>
        <a:lstStyle/>
        <a:p>
          <a:endParaRPr lang="en-US"/>
        </a:p>
      </dgm:t>
    </dgm:pt>
    <dgm:pt modelId="{B5D6E2CB-B4CF-4E28-8B9A-D0004B8F215C}" type="pres">
      <dgm:prSet presAssocID="{613A0FCC-FF9A-4907-B52A-E05B95B353B1}" presName="diagram" presStyleCnt="0">
        <dgm:presLayoutVars>
          <dgm:dir/>
          <dgm:resizeHandles val="exact"/>
        </dgm:presLayoutVars>
      </dgm:prSet>
      <dgm:spPr/>
    </dgm:pt>
    <dgm:pt modelId="{8954F2F4-673B-4B38-907E-A836A6B24747}" type="pres">
      <dgm:prSet presAssocID="{024F4B00-D915-4ABD-A1C9-1B16F98EA077}" presName="node" presStyleLbl="node1" presStyleIdx="0" presStyleCnt="18">
        <dgm:presLayoutVars>
          <dgm:bulletEnabled val="1"/>
        </dgm:presLayoutVars>
      </dgm:prSet>
      <dgm:spPr/>
    </dgm:pt>
    <dgm:pt modelId="{D3FF9BF5-2785-48CD-83CA-943230B19CEA}" type="pres">
      <dgm:prSet presAssocID="{B28C0B88-4F10-4926-B2A5-B794232117C0}" presName="sibTrans" presStyleCnt="0"/>
      <dgm:spPr/>
    </dgm:pt>
    <dgm:pt modelId="{C5E59366-540F-4606-9B52-6C7D6A729DD7}" type="pres">
      <dgm:prSet presAssocID="{6CC11BB1-55BD-4810-9D3D-AFF21F69A462}" presName="node" presStyleLbl="node1" presStyleIdx="1" presStyleCnt="18">
        <dgm:presLayoutVars>
          <dgm:bulletEnabled val="1"/>
        </dgm:presLayoutVars>
      </dgm:prSet>
      <dgm:spPr/>
    </dgm:pt>
    <dgm:pt modelId="{CC36D5D9-C5DA-4299-8213-51A674267AD7}" type="pres">
      <dgm:prSet presAssocID="{3B1DF30F-2E1B-45DC-925C-743BDC2A32D9}" presName="sibTrans" presStyleCnt="0"/>
      <dgm:spPr/>
    </dgm:pt>
    <dgm:pt modelId="{EF8CF28E-3AF5-4CE7-AB1B-6C5CA0E68FF8}" type="pres">
      <dgm:prSet presAssocID="{426CEA80-B597-4900-9261-98FD43C12D54}" presName="node" presStyleLbl="node1" presStyleIdx="2" presStyleCnt="18">
        <dgm:presLayoutVars>
          <dgm:bulletEnabled val="1"/>
        </dgm:presLayoutVars>
      </dgm:prSet>
      <dgm:spPr/>
    </dgm:pt>
    <dgm:pt modelId="{C8D910D7-8751-414A-8AAA-C98BB8C6976C}" type="pres">
      <dgm:prSet presAssocID="{61D28AF9-B937-4471-A493-3083969DE137}" presName="sibTrans" presStyleCnt="0"/>
      <dgm:spPr/>
    </dgm:pt>
    <dgm:pt modelId="{C5F0369F-3E92-4770-BD8A-E2927AB369A2}" type="pres">
      <dgm:prSet presAssocID="{C6794B2D-EC04-42FB-8E12-DD7D3F6B0E16}" presName="node" presStyleLbl="node1" presStyleIdx="3" presStyleCnt="18">
        <dgm:presLayoutVars>
          <dgm:bulletEnabled val="1"/>
        </dgm:presLayoutVars>
      </dgm:prSet>
      <dgm:spPr/>
    </dgm:pt>
    <dgm:pt modelId="{1C2CDC92-9C6D-456D-9B8B-0D21E3AD6E61}" type="pres">
      <dgm:prSet presAssocID="{D0B1D4E9-F7E6-4CEA-A2BA-BDCC990ABD48}" presName="sibTrans" presStyleCnt="0"/>
      <dgm:spPr/>
    </dgm:pt>
    <dgm:pt modelId="{36610246-A830-4E95-B444-026FCA04839A}" type="pres">
      <dgm:prSet presAssocID="{BCB58715-8F12-4563-9324-7E8E66AD2807}" presName="node" presStyleLbl="node1" presStyleIdx="4" presStyleCnt="18">
        <dgm:presLayoutVars>
          <dgm:bulletEnabled val="1"/>
        </dgm:presLayoutVars>
      </dgm:prSet>
      <dgm:spPr/>
    </dgm:pt>
    <dgm:pt modelId="{33F29EC2-E86E-4FA8-B7CA-62B4B632D839}" type="pres">
      <dgm:prSet presAssocID="{7F1EE745-6CF4-4810-9726-64FA4EEDAACE}" presName="sibTrans" presStyleCnt="0"/>
      <dgm:spPr/>
    </dgm:pt>
    <dgm:pt modelId="{10808F23-8652-498C-A846-C0D040FFBCAC}" type="pres">
      <dgm:prSet presAssocID="{0147B490-51D9-4488-8314-CA257B8A7F22}" presName="node" presStyleLbl="node1" presStyleIdx="5" presStyleCnt="18">
        <dgm:presLayoutVars>
          <dgm:bulletEnabled val="1"/>
        </dgm:presLayoutVars>
      </dgm:prSet>
      <dgm:spPr/>
    </dgm:pt>
    <dgm:pt modelId="{94559D67-C1F0-499B-9D19-AEB03430C0A7}" type="pres">
      <dgm:prSet presAssocID="{51AE1EBC-78C3-4825-989C-AD1E41A34918}" presName="sibTrans" presStyleCnt="0"/>
      <dgm:spPr/>
    </dgm:pt>
    <dgm:pt modelId="{FD789437-B5E4-4059-9F71-0255A9234F43}" type="pres">
      <dgm:prSet presAssocID="{3E3DEBB8-E3E0-4310-BCDC-FF729B1B5838}" presName="node" presStyleLbl="node1" presStyleIdx="6" presStyleCnt="18">
        <dgm:presLayoutVars>
          <dgm:bulletEnabled val="1"/>
        </dgm:presLayoutVars>
      </dgm:prSet>
      <dgm:spPr/>
    </dgm:pt>
    <dgm:pt modelId="{ACA90DEB-4A4C-4B07-840B-C361BF435A27}" type="pres">
      <dgm:prSet presAssocID="{E4018966-AD92-4172-8732-65D6AF3D10E1}" presName="sibTrans" presStyleCnt="0"/>
      <dgm:spPr/>
    </dgm:pt>
    <dgm:pt modelId="{D9E7BC56-FE7C-4D76-B4B1-DD1DF0978F71}" type="pres">
      <dgm:prSet presAssocID="{25F02B19-F9CC-4636-B5A8-3336EF377557}" presName="node" presStyleLbl="node1" presStyleIdx="7" presStyleCnt="18">
        <dgm:presLayoutVars>
          <dgm:bulletEnabled val="1"/>
        </dgm:presLayoutVars>
      </dgm:prSet>
      <dgm:spPr/>
    </dgm:pt>
    <dgm:pt modelId="{F686B2D2-AF40-45BC-9027-8354D4795D6C}" type="pres">
      <dgm:prSet presAssocID="{B055D97B-AC60-4FE2-90CC-57EFC53A42FA}" presName="sibTrans" presStyleCnt="0"/>
      <dgm:spPr/>
    </dgm:pt>
    <dgm:pt modelId="{69A05EFF-9BBD-49FF-A6E3-45D5E7BDA310}" type="pres">
      <dgm:prSet presAssocID="{26063C61-68F8-4EA3-BA8C-9ECA51628463}" presName="node" presStyleLbl="node1" presStyleIdx="8" presStyleCnt="18">
        <dgm:presLayoutVars>
          <dgm:bulletEnabled val="1"/>
        </dgm:presLayoutVars>
      </dgm:prSet>
      <dgm:spPr/>
    </dgm:pt>
    <dgm:pt modelId="{3F89EAE2-0878-4291-A482-7F97354F39DB}" type="pres">
      <dgm:prSet presAssocID="{43AD7571-CED1-40E3-8B6A-8545A7BCEFDA}" presName="sibTrans" presStyleCnt="0"/>
      <dgm:spPr/>
    </dgm:pt>
    <dgm:pt modelId="{3843EF2B-4C9D-47F3-AAAC-D7DEA318E1E6}" type="pres">
      <dgm:prSet presAssocID="{A8419266-B737-40EC-B1CD-37BA70074C23}" presName="node" presStyleLbl="node1" presStyleIdx="9" presStyleCnt="18">
        <dgm:presLayoutVars>
          <dgm:bulletEnabled val="1"/>
        </dgm:presLayoutVars>
      </dgm:prSet>
      <dgm:spPr/>
    </dgm:pt>
    <dgm:pt modelId="{C92CF24B-666C-4211-A350-D4B893F48EA9}" type="pres">
      <dgm:prSet presAssocID="{38F8300E-9839-4170-9867-6479E916CBEA}" presName="sibTrans" presStyleCnt="0"/>
      <dgm:spPr/>
    </dgm:pt>
    <dgm:pt modelId="{56ED5116-483D-4D76-9A45-3AD8AC2E1588}" type="pres">
      <dgm:prSet presAssocID="{64EA409F-8525-4D15-907A-A8A23D96ADFC}" presName="node" presStyleLbl="node1" presStyleIdx="10" presStyleCnt="18">
        <dgm:presLayoutVars>
          <dgm:bulletEnabled val="1"/>
        </dgm:presLayoutVars>
      </dgm:prSet>
      <dgm:spPr/>
    </dgm:pt>
    <dgm:pt modelId="{1ACEE882-6BF3-4B54-8453-59FA05807EC1}" type="pres">
      <dgm:prSet presAssocID="{27BB7279-4573-4604-8723-84ADFDD4AB21}" presName="sibTrans" presStyleCnt="0"/>
      <dgm:spPr/>
    </dgm:pt>
    <dgm:pt modelId="{BEA658B7-F234-4A9C-9039-AD41C180B408}" type="pres">
      <dgm:prSet presAssocID="{B75020B3-B1ED-4159-AC07-D89DE2985946}" presName="node" presStyleLbl="node1" presStyleIdx="11" presStyleCnt="18">
        <dgm:presLayoutVars>
          <dgm:bulletEnabled val="1"/>
        </dgm:presLayoutVars>
      </dgm:prSet>
      <dgm:spPr/>
    </dgm:pt>
    <dgm:pt modelId="{5DE446BB-8D41-4A2C-8650-F040D534CFE8}" type="pres">
      <dgm:prSet presAssocID="{DC3CF769-F6BF-496B-B0CA-DFAED8026E7A}" presName="sibTrans" presStyleCnt="0"/>
      <dgm:spPr/>
    </dgm:pt>
    <dgm:pt modelId="{75012C0B-D7D0-4716-B158-E4482D673A47}" type="pres">
      <dgm:prSet presAssocID="{15526697-17C8-4C78-A8FA-12C7B64FAEC8}" presName="node" presStyleLbl="node1" presStyleIdx="12" presStyleCnt="18">
        <dgm:presLayoutVars>
          <dgm:bulletEnabled val="1"/>
        </dgm:presLayoutVars>
      </dgm:prSet>
      <dgm:spPr/>
    </dgm:pt>
    <dgm:pt modelId="{77AFB2D4-3FF3-47C0-8495-38508A05E192}" type="pres">
      <dgm:prSet presAssocID="{4F05C5BF-6596-4187-B0A3-ED80F75C0448}" presName="sibTrans" presStyleCnt="0"/>
      <dgm:spPr/>
    </dgm:pt>
    <dgm:pt modelId="{C325209B-4657-4377-BB76-5A43E435611A}" type="pres">
      <dgm:prSet presAssocID="{7AB7DB09-9032-4F67-8267-2135B030718F}" presName="node" presStyleLbl="node1" presStyleIdx="13" presStyleCnt="18">
        <dgm:presLayoutVars>
          <dgm:bulletEnabled val="1"/>
        </dgm:presLayoutVars>
      </dgm:prSet>
      <dgm:spPr/>
    </dgm:pt>
    <dgm:pt modelId="{9BC06DA8-B98A-4502-ACE6-2CDB65049C92}" type="pres">
      <dgm:prSet presAssocID="{D5CA9328-D9C5-4BE8-B91C-43A80790FB62}" presName="sibTrans" presStyleCnt="0"/>
      <dgm:spPr/>
    </dgm:pt>
    <dgm:pt modelId="{C2C1C5F8-8815-4187-9B77-69E1ADA37301}" type="pres">
      <dgm:prSet presAssocID="{5EC92ECF-CFBF-4C4B-9675-6789222A1D57}" presName="node" presStyleLbl="node1" presStyleIdx="14" presStyleCnt="18">
        <dgm:presLayoutVars>
          <dgm:bulletEnabled val="1"/>
        </dgm:presLayoutVars>
      </dgm:prSet>
      <dgm:spPr/>
    </dgm:pt>
    <dgm:pt modelId="{5AE065D0-B7CC-4239-8374-A4213152E78C}" type="pres">
      <dgm:prSet presAssocID="{2F097DD9-169A-431B-8A21-471EEF7108D3}" presName="sibTrans" presStyleCnt="0"/>
      <dgm:spPr/>
    </dgm:pt>
    <dgm:pt modelId="{09EC943A-A955-424A-80AF-E1DC4C576AAE}" type="pres">
      <dgm:prSet presAssocID="{FB8FED28-7E3F-4178-9DE8-76631BF19618}" presName="node" presStyleLbl="node1" presStyleIdx="15" presStyleCnt="18">
        <dgm:presLayoutVars>
          <dgm:bulletEnabled val="1"/>
        </dgm:presLayoutVars>
      </dgm:prSet>
      <dgm:spPr/>
    </dgm:pt>
    <dgm:pt modelId="{A74DA215-9412-4BF3-8DFC-DA9CBCBC5A2A}" type="pres">
      <dgm:prSet presAssocID="{9D005EA6-AACE-4163-A9EE-147DC81D1D16}" presName="sibTrans" presStyleCnt="0"/>
      <dgm:spPr/>
    </dgm:pt>
    <dgm:pt modelId="{44EAD19C-AFC4-4B14-9C1C-D15764F44520}" type="pres">
      <dgm:prSet presAssocID="{490F1B44-B543-48FF-BA3E-7EF3A7BFC3E3}" presName="node" presStyleLbl="node1" presStyleIdx="16" presStyleCnt="18">
        <dgm:presLayoutVars>
          <dgm:bulletEnabled val="1"/>
        </dgm:presLayoutVars>
      </dgm:prSet>
      <dgm:spPr/>
    </dgm:pt>
    <dgm:pt modelId="{CFCD3149-5FFD-48D7-BE2D-8E869DCFB1CD}" type="pres">
      <dgm:prSet presAssocID="{5C620502-CA14-4C76-BB54-29BB71D8317D}" presName="sibTrans" presStyleCnt="0"/>
      <dgm:spPr/>
    </dgm:pt>
    <dgm:pt modelId="{A8DA9FD9-1148-4E1C-BCEE-33ADB6879B6B}" type="pres">
      <dgm:prSet presAssocID="{CE80CF76-F7B7-463C-ACC5-7A3C009E66B2}" presName="node" presStyleLbl="node1" presStyleIdx="17" presStyleCnt="18">
        <dgm:presLayoutVars>
          <dgm:bulletEnabled val="1"/>
        </dgm:presLayoutVars>
      </dgm:prSet>
      <dgm:spPr/>
    </dgm:pt>
  </dgm:ptLst>
  <dgm:cxnLst>
    <dgm:cxn modelId="{32909506-6079-414F-ADCC-76F42FB06102}" type="presOf" srcId="{6CC11BB1-55BD-4810-9D3D-AFF21F69A462}" destId="{C5E59366-540F-4606-9B52-6C7D6A729DD7}" srcOrd="0" destOrd="0" presId="urn:microsoft.com/office/officeart/2005/8/layout/default"/>
    <dgm:cxn modelId="{56F4FD0E-5B3F-42F4-B8B0-F8922587662A}" srcId="{613A0FCC-FF9A-4907-B52A-E05B95B353B1}" destId="{5EC92ECF-CFBF-4C4B-9675-6789222A1D57}" srcOrd="14" destOrd="0" parTransId="{D731AA76-684D-4061-B4C8-F6F6E52A1D5C}" sibTransId="{2F097DD9-169A-431B-8A21-471EEF7108D3}"/>
    <dgm:cxn modelId="{8A225D19-B74F-4F60-AB7E-96844E2F45A4}" type="presOf" srcId="{C6794B2D-EC04-42FB-8E12-DD7D3F6B0E16}" destId="{C5F0369F-3E92-4770-BD8A-E2927AB369A2}" srcOrd="0" destOrd="0" presId="urn:microsoft.com/office/officeart/2005/8/layout/default"/>
    <dgm:cxn modelId="{EB914A25-31FD-46B7-9276-36EB5CC6016F}" type="presOf" srcId="{FB8FED28-7E3F-4178-9DE8-76631BF19618}" destId="{09EC943A-A955-424A-80AF-E1DC4C576AAE}" srcOrd="0" destOrd="0" presId="urn:microsoft.com/office/officeart/2005/8/layout/default"/>
    <dgm:cxn modelId="{8E829D2A-99BE-4086-8DCB-86EFF73BB1CC}" type="presOf" srcId="{426CEA80-B597-4900-9261-98FD43C12D54}" destId="{EF8CF28E-3AF5-4CE7-AB1B-6C5CA0E68FF8}" srcOrd="0" destOrd="0" presId="urn:microsoft.com/office/officeart/2005/8/layout/default"/>
    <dgm:cxn modelId="{5321A13B-DE63-402E-9DB5-8B90004B53DE}" type="presOf" srcId="{A8419266-B737-40EC-B1CD-37BA70074C23}" destId="{3843EF2B-4C9D-47F3-AAAC-D7DEA318E1E6}" srcOrd="0" destOrd="0" presId="urn:microsoft.com/office/officeart/2005/8/layout/default"/>
    <dgm:cxn modelId="{3DF4DE5C-938B-411F-8248-DDE5A99CFB60}" type="presOf" srcId="{024F4B00-D915-4ABD-A1C9-1B16F98EA077}" destId="{8954F2F4-673B-4B38-907E-A836A6B24747}" srcOrd="0" destOrd="0" presId="urn:microsoft.com/office/officeart/2005/8/layout/default"/>
    <dgm:cxn modelId="{33F25F63-3C4F-4759-AFEC-4F1261E81244}" type="presOf" srcId="{BCB58715-8F12-4563-9324-7E8E66AD2807}" destId="{36610246-A830-4E95-B444-026FCA04839A}" srcOrd="0" destOrd="0" presId="urn:microsoft.com/office/officeart/2005/8/layout/default"/>
    <dgm:cxn modelId="{4CF11D69-A123-4F56-84E8-C62F7E8E02F1}" srcId="{613A0FCC-FF9A-4907-B52A-E05B95B353B1}" destId="{6CC11BB1-55BD-4810-9D3D-AFF21F69A462}" srcOrd="1" destOrd="0" parTransId="{5A4F8801-39F1-4C46-9EBE-9A550828A330}" sibTransId="{3B1DF30F-2E1B-45DC-925C-743BDC2A32D9}"/>
    <dgm:cxn modelId="{DB5BB86B-0C51-4A58-A83E-80294BE23111}" srcId="{613A0FCC-FF9A-4907-B52A-E05B95B353B1}" destId="{CE80CF76-F7B7-463C-ACC5-7A3C009E66B2}" srcOrd="17" destOrd="0" parTransId="{EE1A00C0-D2D5-449E-9404-EEE04F29BE67}" sibTransId="{C1792263-F91E-43C4-AD88-D0F89A400294}"/>
    <dgm:cxn modelId="{EEC6E76C-6B8C-40EE-AFD2-FEC7CEB2174A}" type="presOf" srcId="{15526697-17C8-4C78-A8FA-12C7B64FAEC8}" destId="{75012C0B-D7D0-4716-B158-E4482D673A47}" srcOrd="0" destOrd="0" presId="urn:microsoft.com/office/officeart/2005/8/layout/default"/>
    <dgm:cxn modelId="{09F03250-F060-406A-A1FA-F0E52ED2DAE1}" srcId="{613A0FCC-FF9A-4907-B52A-E05B95B353B1}" destId="{C6794B2D-EC04-42FB-8E12-DD7D3F6B0E16}" srcOrd="3" destOrd="0" parTransId="{F3CEEB8C-8B69-46C7-BCC4-1B69E72A74FB}" sibTransId="{D0B1D4E9-F7E6-4CEA-A2BA-BDCC990ABD48}"/>
    <dgm:cxn modelId="{284A4650-AC3B-4727-9875-6AFE53B4E319}" type="presOf" srcId="{613A0FCC-FF9A-4907-B52A-E05B95B353B1}" destId="{B5D6E2CB-B4CF-4E28-8B9A-D0004B8F215C}" srcOrd="0" destOrd="0" presId="urn:microsoft.com/office/officeart/2005/8/layout/default"/>
    <dgm:cxn modelId="{1B0E5050-7AD8-457C-894C-81948BCBBB93}" type="presOf" srcId="{64EA409F-8525-4D15-907A-A8A23D96ADFC}" destId="{56ED5116-483D-4D76-9A45-3AD8AC2E1588}" srcOrd="0" destOrd="0" presId="urn:microsoft.com/office/officeart/2005/8/layout/default"/>
    <dgm:cxn modelId="{D2D1F251-6170-4E0E-AD72-625BABCB9199}" srcId="{613A0FCC-FF9A-4907-B52A-E05B95B353B1}" destId="{BCB58715-8F12-4563-9324-7E8E66AD2807}" srcOrd="4" destOrd="0" parTransId="{6A3582B4-B95E-49CE-A870-6B788FCA5154}" sibTransId="{7F1EE745-6CF4-4810-9726-64FA4EEDAACE}"/>
    <dgm:cxn modelId="{F87B7A56-5D50-44FC-B107-7B3E20A40BBD}" srcId="{613A0FCC-FF9A-4907-B52A-E05B95B353B1}" destId="{024F4B00-D915-4ABD-A1C9-1B16F98EA077}" srcOrd="0" destOrd="0" parTransId="{7391E06D-89B9-4B32-B52E-111160043B8F}" sibTransId="{B28C0B88-4F10-4926-B2A5-B794232117C0}"/>
    <dgm:cxn modelId="{CEDADD76-A9FC-4FA5-AC2E-7E22CC8D1867}" type="presOf" srcId="{5EC92ECF-CFBF-4C4B-9675-6789222A1D57}" destId="{C2C1C5F8-8815-4187-9B77-69E1ADA37301}" srcOrd="0" destOrd="0" presId="urn:microsoft.com/office/officeart/2005/8/layout/default"/>
    <dgm:cxn modelId="{9436C97A-0259-44F5-8DBC-6421C4D01C1B}" type="presOf" srcId="{7AB7DB09-9032-4F67-8267-2135B030718F}" destId="{C325209B-4657-4377-BB76-5A43E435611A}" srcOrd="0" destOrd="0" presId="urn:microsoft.com/office/officeart/2005/8/layout/default"/>
    <dgm:cxn modelId="{FB00F38B-5CF5-4C3E-B3FD-B6E1A9485074}" srcId="{613A0FCC-FF9A-4907-B52A-E05B95B353B1}" destId="{15526697-17C8-4C78-A8FA-12C7B64FAEC8}" srcOrd="12" destOrd="0" parTransId="{97F46E8B-AB35-4867-9749-EF253A28AA6F}" sibTransId="{4F05C5BF-6596-4187-B0A3-ED80F75C0448}"/>
    <dgm:cxn modelId="{18392495-BEAB-4847-BEE7-0D8ACCCE9FD9}" type="presOf" srcId="{CE80CF76-F7B7-463C-ACC5-7A3C009E66B2}" destId="{A8DA9FD9-1148-4E1C-BCEE-33ADB6879B6B}" srcOrd="0" destOrd="0" presId="urn:microsoft.com/office/officeart/2005/8/layout/default"/>
    <dgm:cxn modelId="{ED2E659D-A2C3-4FB8-B862-FAB38FB9468F}" type="presOf" srcId="{25F02B19-F9CC-4636-B5A8-3336EF377557}" destId="{D9E7BC56-FE7C-4D76-B4B1-DD1DF0978F71}" srcOrd="0" destOrd="0" presId="urn:microsoft.com/office/officeart/2005/8/layout/default"/>
    <dgm:cxn modelId="{62AFA59D-CBC8-435C-AF08-67890E128B31}" type="presOf" srcId="{490F1B44-B543-48FF-BA3E-7EF3A7BFC3E3}" destId="{44EAD19C-AFC4-4B14-9C1C-D15764F44520}" srcOrd="0" destOrd="0" presId="urn:microsoft.com/office/officeart/2005/8/layout/default"/>
    <dgm:cxn modelId="{0F0A4EA5-E073-450A-9AC7-4FE2A3E570A7}" type="presOf" srcId="{B75020B3-B1ED-4159-AC07-D89DE2985946}" destId="{BEA658B7-F234-4A9C-9039-AD41C180B408}" srcOrd="0" destOrd="0" presId="urn:microsoft.com/office/officeart/2005/8/layout/default"/>
    <dgm:cxn modelId="{A1B0AEA5-7048-4320-8BC9-328F6554206C}" srcId="{613A0FCC-FF9A-4907-B52A-E05B95B353B1}" destId="{B75020B3-B1ED-4159-AC07-D89DE2985946}" srcOrd="11" destOrd="0" parTransId="{46B50903-4626-4DD2-90BF-09F2F2ADDBCE}" sibTransId="{DC3CF769-F6BF-496B-B0CA-DFAED8026E7A}"/>
    <dgm:cxn modelId="{20723AAB-16DB-48D5-AFD0-2010AE45A483}" type="presOf" srcId="{26063C61-68F8-4EA3-BA8C-9ECA51628463}" destId="{69A05EFF-9BBD-49FF-A6E3-45D5E7BDA310}" srcOrd="0" destOrd="0" presId="urn:microsoft.com/office/officeart/2005/8/layout/default"/>
    <dgm:cxn modelId="{7C5187C5-DB85-4385-A17D-3AE8EC8FD85D}" srcId="{613A0FCC-FF9A-4907-B52A-E05B95B353B1}" destId="{64EA409F-8525-4D15-907A-A8A23D96ADFC}" srcOrd="10" destOrd="0" parTransId="{9E569477-DC50-4E18-AF62-8008E36A0D17}" sibTransId="{27BB7279-4573-4604-8723-84ADFDD4AB21}"/>
    <dgm:cxn modelId="{A2D6EFC5-4289-4CF9-8906-098C860579E9}" type="presOf" srcId="{3E3DEBB8-E3E0-4310-BCDC-FF729B1B5838}" destId="{FD789437-B5E4-4059-9F71-0255A9234F43}" srcOrd="0" destOrd="0" presId="urn:microsoft.com/office/officeart/2005/8/layout/default"/>
    <dgm:cxn modelId="{A42DDECA-3802-4261-957F-885374F2F6C5}" srcId="{613A0FCC-FF9A-4907-B52A-E05B95B353B1}" destId="{A8419266-B737-40EC-B1CD-37BA70074C23}" srcOrd="9" destOrd="0" parTransId="{AEDDA32E-BD7E-4A3C-9E60-DEC0E52049DE}" sibTransId="{38F8300E-9839-4170-9867-6479E916CBEA}"/>
    <dgm:cxn modelId="{DCAB34D2-BDC1-4260-8A52-CD4A5D109402}" srcId="{613A0FCC-FF9A-4907-B52A-E05B95B353B1}" destId="{FB8FED28-7E3F-4178-9DE8-76631BF19618}" srcOrd="15" destOrd="0" parTransId="{6ED0FB57-2525-43DD-8E6A-545DBE2908B0}" sibTransId="{9D005EA6-AACE-4163-A9EE-147DC81D1D16}"/>
    <dgm:cxn modelId="{257424DF-2E17-43A9-9F4C-B0F3077B1FB7}" srcId="{613A0FCC-FF9A-4907-B52A-E05B95B353B1}" destId="{25F02B19-F9CC-4636-B5A8-3336EF377557}" srcOrd="7" destOrd="0" parTransId="{333418BA-C587-4DFE-A40A-94C1FCB1A455}" sibTransId="{B055D97B-AC60-4FE2-90CC-57EFC53A42FA}"/>
    <dgm:cxn modelId="{1FA71DE6-9C60-43F7-BD68-7B70126A2FF9}" srcId="{613A0FCC-FF9A-4907-B52A-E05B95B353B1}" destId="{3E3DEBB8-E3E0-4310-BCDC-FF729B1B5838}" srcOrd="6" destOrd="0" parTransId="{C8AABFFD-2E36-459A-A065-2923AFDC2BC1}" sibTransId="{E4018966-AD92-4172-8732-65D6AF3D10E1}"/>
    <dgm:cxn modelId="{80BC89ED-FA13-4C0F-A8E9-153AF4891044}" srcId="{613A0FCC-FF9A-4907-B52A-E05B95B353B1}" destId="{490F1B44-B543-48FF-BA3E-7EF3A7BFC3E3}" srcOrd="16" destOrd="0" parTransId="{C2D389D7-7C3F-488F-B024-882F56A2EA9A}" sibTransId="{5C620502-CA14-4C76-BB54-29BB71D8317D}"/>
    <dgm:cxn modelId="{2D132CF0-D24F-44E9-8CD8-35C09FC81787}" srcId="{613A0FCC-FF9A-4907-B52A-E05B95B353B1}" destId="{26063C61-68F8-4EA3-BA8C-9ECA51628463}" srcOrd="8" destOrd="0" parTransId="{B6DF1136-97A1-4B30-9CFE-5DDE44EC6A78}" sibTransId="{43AD7571-CED1-40E3-8B6A-8545A7BCEFDA}"/>
    <dgm:cxn modelId="{1244FBF2-903C-45E6-AF1C-7520D10526F6}" srcId="{613A0FCC-FF9A-4907-B52A-E05B95B353B1}" destId="{0147B490-51D9-4488-8314-CA257B8A7F22}" srcOrd="5" destOrd="0" parTransId="{DC873E92-F4FD-45EA-BE9D-4B05B8080B59}" sibTransId="{51AE1EBC-78C3-4825-989C-AD1E41A34918}"/>
    <dgm:cxn modelId="{3C9FDDF5-DB07-465A-9C62-B814A33525A8}" srcId="{613A0FCC-FF9A-4907-B52A-E05B95B353B1}" destId="{7AB7DB09-9032-4F67-8267-2135B030718F}" srcOrd="13" destOrd="0" parTransId="{8378F12F-DE3B-4456-B540-352F9B146DB5}" sibTransId="{D5CA9328-D9C5-4BE8-B91C-43A80790FB62}"/>
    <dgm:cxn modelId="{9108AFF8-7061-4A3B-AEEC-7851C173EBE8}" type="presOf" srcId="{0147B490-51D9-4488-8314-CA257B8A7F22}" destId="{10808F23-8652-498C-A846-C0D040FFBCAC}" srcOrd="0" destOrd="0" presId="urn:microsoft.com/office/officeart/2005/8/layout/default"/>
    <dgm:cxn modelId="{9BF8A6FF-7B5B-4084-B78A-4048CD66A5B4}" srcId="{613A0FCC-FF9A-4907-B52A-E05B95B353B1}" destId="{426CEA80-B597-4900-9261-98FD43C12D54}" srcOrd="2" destOrd="0" parTransId="{855F3523-44FD-497A-A123-A4BFB1A71740}" sibTransId="{61D28AF9-B937-4471-A493-3083969DE137}"/>
    <dgm:cxn modelId="{A29E171F-DED9-42E1-991E-40B853BE3DE6}" type="presParOf" srcId="{B5D6E2CB-B4CF-4E28-8B9A-D0004B8F215C}" destId="{8954F2F4-673B-4B38-907E-A836A6B24747}" srcOrd="0" destOrd="0" presId="urn:microsoft.com/office/officeart/2005/8/layout/default"/>
    <dgm:cxn modelId="{5ED72D95-948B-4D1B-AC22-17AA4D63E434}" type="presParOf" srcId="{B5D6E2CB-B4CF-4E28-8B9A-D0004B8F215C}" destId="{D3FF9BF5-2785-48CD-83CA-943230B19CEA}" srcOrd="1" destOrd="0" presId="urn:microsoft.com/office/officeart/2005/8/layout/default"/>
    <dgm:cxn modelId="{F615CF27-8412-4051-AD40-72FA86957C4B}" type="presParOf" srcId="{B5D6E2CB-B4CF-4E28-8B9A-D0004B8F215C}" destId="{C5E59366-540F-4606-9B52-6C7D6A729DD7}" srcOrd="2" destOrd="0" presId="urn:microsoft.com/office/officeart/2005/8/layout/default"/>
    <dgm:cxn modelId="{D1FAFFE3-7F41-43C9-B380-AE2099EB326B}" type="presParOf" srcId="{B5D6E2CB-B4CF-4E28-8B9A-D0004B8F215C}" destId="{CC36D5D9-C5DA-4299-8213-51A674267AD7}" srcOrd="3" destOrd="0" presId="urn:microsoft.com/office/officeart/2005/8/layout/default"/>
    <dgm:cxn modelId="{C01B7190-E5FE-4B3E-AF8F-4A441F28382C}" type="presParOf" srcId="{B5D6E2CB-B4CF-4E28-8B9A-D0004B8F215C}" destId="{EF8CF28E-3AF5-4CE7-AB1B-6C5CA0E68FF8}" srcOrd="4" destOrd="0" presId="urn:microsoft.com/office/officeart/2005/8/layout/default"/>
    <dgm:cxn modelId="{2EDA17CA-9B08-4293-9E04-3CD59EFBAAF0}" type="presParOf" srcId="{B5D6E2CB-B4CF-4E28-8B9A-D0004B8F215C}" destId="{C8D910D7-8751-414A-8AAA-C98BB8C6976C}" srcOrd="5" destOrd="0" presId="urn:microsoft.com/office/officeart/2005/8/layout/default"/>
    <dgm:cxn modelId="{C03E0A88-2624-4DA5-A6A3-5DC6766A79E4}" type="presParOf" srcId="{B5D6E2CB-B4CF-4E28-8B9A-D0004B8F215C}" destId="{C5F0369F-3E92-4770-BD8A-E2927AB369A2}" srcOrd="6" destOrd="0" presId="urn:microsoft.com/office/officeart/2005/8/layout/default"/>
    <dgm:cxn modelId="{45F3E6E1-A625-4B51-86A6-C101FCC99CC3}" type="presParOf" srcId="{B5D6E2CB-B4CF-4E28-8B9A-D0004B8F215C}" destId="{1C2CDC92-9C6D-456D-9B8B-0D21E3AD6E61}" srcOrd="7" destOrd="0" presId="urn:microsoft.com/office/officeart/2005/8/layout/default"/>
    <dgm:cxn modelId="{62F98890-AB2E-45F5-9C92-EE382361CA50}" type="presParOf" srcId="{B5D6E2CB-B4CF-4E28-8B9A-D0004B8F215C}" destId="{36610246-A830-4E95-B444-026FCA04839A}" srcOrd="8" destOrd="0" presId="urn:microsoft.com/office/officeart/2005/8/layout/default"/>
    <dgm:cxn modelId="{63E245E8-DC90-4BA0-B747-2B0355349BB9}" type="presParOf" srcId="{B5D6E2CB-B4CF-4E28-8B9A-D0004B8F215C}" destId="{33F29EC2-E86E-4FA8-B7CA-62B4B632D839}" srcOrd="9" destOrd="0" presId="urn:microsoft.com/office/officeart/2005/8/layout/default"/>
    <dgm:cxn modelId="{E67E2ACB-22F7-4CFB-8900-807DFA69A335}" type="presParOf" srcId="{B5D6E2CB-B4CF-4E28-8B9A-D0004B8F215C}" destId="{10808F23-8652-498C-A846-C0D040FFBCAC}" srcOrd="10" destOrd="0" presId="urn:microsoft.com/office/officeart/2005/8/layout/default"/>
    <dgm:cxn modelId="{803412DA-30AC-433A-99B5-1CC36DF9F930}" type="presParOf" srcId="{B5D6E2CB-B4CF-4E28-8B9A-D0004B8F215C}" destId="{94559D67-C1F0-499B-9D19-AEB03430C0A7}" srcOrd="11" destOrd="0" presId="urn:microsoft.com/office/officeart/2005/8/layout/default"/>
    <dgm:cxn modelId="{E2ECF237-C3FB-4801-84CC-75E773C56082}" type="presParOf" srcId="{B5D6E2CB-B4CF-4E28-8B9A-D0004B8F215C}" destId="{FD789437-B5E4-4059-9F71-0255A9234F43}" srcOrd="12" destOrd="0" presId="urn:microsoft.com/office/officeart/2005/8/layout/default"/>
    <dgm:cxn modelId="{9ADB3CBB-DBCD-4238-9EE9-B115DC25B92D}" type="presParOf" srcId="{B5D6E2CB-B4CF-4E28-8B9A-D0004B8F215C}" destId="{ACA90DEB-4A4C-4B07-840B-C361BF435A27}" srcOrd="13" destOrd="0" presId="urn:microsoft.com/office/officeart/2005/8/layout/default"/>
    <dgm:cxn modelId="{EF5AC475-F0EA-4351-AD79-7B3E5301A3C4}" type="presParOf" srcId="{B5D6E2CB-B4CF-4E28-8B9A-D0004B8F215C}" destId="{D9E7BC56-FE7C-4D76-B4B1-DD1DF0978F71}" srcOrd="14" destOrd="0" presId="urn:microsoft.com/office/officeart/2005/8/layout/default"/>
    <dgm:cxn modelId="{440D9668-4CA0-480F-BFC2-FBC39FCF4F7D}" type="presParOf" srcId="{B5D6E2CB-B4CF-4E28-8B9A-D0004B8F215C}" destId="{F686B2D2-AF40-45BC-9027-8354D4795D6C}" srcOrd="15" destOrd="0" presId="urn:microsoft.com/office/officeart/2005/8/layout/default"/>
    <dgm:cxn modelId="{F7A1E7F1-CB29-476C-8DC4-CB5A948CCF9B}" type="presParOf" srcId="{B5D6E2CB-B4CF-4E28-8B9A-D0004B8F215C}" destId="{69A05EFF-9BBD-49FF-A6E3-45D5E7BDA310}" srcOrd="16" destOrd="0" presId="urn:microsoft.com/office/officeart/2005/8/layout/default"/>
    <dgm:cxn modelId="{DDED6991-39C8-420C-898B-525F3D55C914}" type="presParOf" srcId="{B5D6E2CB-B4CF-4E28-8B9A-D0004B8F215C}" destId="{3F89EAE2-0878-4291-A482-7F97354F39DB}" srcOrd="17" destOrd="0" presId="urn:microsoft.com/office/officeart/2005/8/layout/default"/>
    <dgm:cxn modelId="{EBCCAFEF-1D2D-4C64-A4EF-3CA1E53FC78F}" type="presParOf" srcId="{B5D6E2CB-B4CF-4E28-8B9A-D0004B8F215C}" destId="{3843EF2B-4C9D-47F3-AAAC-D7DEA318E1E6}" srcOrd="18" destOrd="0" presId="urn:microsoft.com/office/officeart/2005/8/layout/default"/>
    <dgm:cxn modelId="{964B9C09-791B-4603-9558-75B1F7484EB3}" type="presParOf" srcId="{B5D6E2CB-B4CF-4E28-8B9A-D0004B8F215C}" destId="{C92CF24B-666C-4211-A350-D4B893F48EA9}" srcOrd="19" destOrd="0" presId="urn:microsoft.com/office/officeart/2005/8/layout/default"/>
    <dgm:cxn modelId="{DCBAE0F9-A108-4F4A-8B20-4880D499D9F2}" type="presParOf" srcId="{B5D6E2CB-B4CF-4E28-8B9A-D0004B8F215C}" destId="{56ED5116-483D-4D76-9A45-3AD8AC2E1588}" srcOrd="20" destOrd="0" presId="urn:microsoft.com/office/officeart/2005/8/layout/default"/>
    <dgm:cxn modelId="{00F09DF4-D050-49E0-9020-4630703F5533}" type="presParOf" srcId="{B5D6E2CB-B4CF-4E28-8B9A-D0004B8F215C}" destId="{1ACEE882-6BF3-4B54-8453-59FA05807EC1}" srcOrd="21" destOrd="0" presId="urn:microsoft.com/office/officeart/2005/8/layout/default"/>
    <dgm:cxn modelId="{AD6DC955-CF51-42CB-8D8A-5F5EBBE11468}" type="presParOf" srcId="{B5D6E2CB-B4CF-4E28-8B9A-D0004B8F215C}" destId="{BEA658B7-F234-4A9C-9039-AD41C180B408}" srcOrd="22" destOrd="0" presId="urn:microsoft.com/office/officeart/2005/8/layout/default"/>
    <dgm:cxn modelId="{7302CA37-07E0-42E2-A29C-3E8022BD1656}" type="presParOf" srcId="{B5D6E2CB-B4CF-4E28-8B9A-D0004B8F215C}" destId="{5DE446BB-8D41-4A2C-8650-F040D534CFE8}" srcOrd="23" destOrd="0" presId="urn:microsoft.com/office/officeart/2005/8/layout/default"/>
    <dgm:cxn modelId="{2B5D79D5-19E8-4F1E-986C-0B4DF4BCFB0E}" type="presParOf" srcId="{B5D6E2CB-B4CF-4E28-8B9A-D0004B8F215C}" destId="{75012C0B-D7D0-4716-B158-E4482D673A47}" srcOrd="24" destOrd="0" presId="urn:microsoft.com/office/officeart/2005/8/layout/default"/>
    <dgm:cxn modelId="{00424C50-F5BC-4F29-AF57-516F4D98ECD3}" type="presParOf" srcId="{B5D6E2CB-B4CF-4E28-8B9A-D0004B8F215C}" destId="{77AFB2D4-3FF3-47C0-8495-38508A05E192}" srcOrd="25" destOrd="0" presId="urn:microsoft.com/office/officeart/2005/8/layout/default"/>
    <dgm:cxn modelId="{5622DE03-1DAA-402A-9F90-142BD84774BC}" type="presParOf" srcId="{B5D6E2CB-B4CF-4E28-8B9A-D0004B8F215C}" destId="{C325209B-4657-4377-BB76-5A43E435611A}" srcOrd="26" destOrd="0" presId="urn:microsoft.com/office/officeart/2005/8/layout/default"/>
    <dgm:cxn modelId="{452DE27C-8CB2-4A1D-BE9B-A02465B0862F}" type="presParOf" srcId="{B5D6E2CB-B4CF-4E28-8B9A-D0004B8F215C}" destId="{9BC06DA8-B98A-4502-ACE6-2CDB65049C92}" srcOrd="27" destOrd="0" presId="urn:microsoft.com/office/officeart/2005/8/layout/default"/>
    <dgm:cxn modelId="{87469AAD-E234-4127-B2A4-5881F83C4E4D}" type="presParOf" srcId="{B5D6E2CB-B4CF-4E28-8B9A-D0004B8F215C}" destId="{C2C1C5F8-8815-4187-9B77-69E1ADA37301}" srcOrd="28" destOrd="0" presId="urn:microsoft.com/office/officeart/2005/8/layout/default"/>
    <dgm:cxn modelId="{6BDF0B99-7EB0-4FB7-8570-DC5E10B12CBA}" type="presParOf" srcId="{B5D6E2CB-B4CF-4E28-8B9A-D0004B8F215C}" destId="{5AE065D0-B7CC-4239-8374-A4213152E78C}" srcOrd="29" destOrd="0" presId="urn:microsoft.com/office/officeart/2005/8/layout/default"/>
    <dgm:cxn modelId="{707E2297-190B-4879-9D9F-A49F5461C9C3}" type="presParOf" srcId="{B5D6E2CB-B4CF-4E28-8B9A-D0004B8F215C}" destId="{09EC943A-A955-424A-80AF-E1DC4C576AAE}" srcOrd="30" destOrd="0" presId="urn:microsoft.com/office/officeart/2005/8/layout/default"/>
    <dgm:cxn modelId="{4325560D-713B-4524-B81A-DE9FF98BEB3E}" type="presParOf" srcId="{B5D6E2CB-B4CF-4E28-8B9A-D0004B8F215C}" destId="{A74DA215-9412-4BF3-8DFC-DA9CBCBC5A2A}" srcOrd="31" destOrd="0" presId="urn:microsoft.com/office/officeart/2005/8/layout/default"/>
    <dgm:cxn modelId="{59D4F51A-8C58-48AE-90AD-7AD9F65CC9FF}" type="presParOf" srcId="{B5D6E2CB-B4CF-4E28-8B9A-D0004B8F215C}" destId="{44EAD19C-AFC4-4B14-9C1C-D15764F44520}" srcOrd="32" destOrd="0" presId="urn:microsoft.com/office/officeart/2005/8/layout/default"/>
    <dgm:cxn modelId="{D03D80C8-7E2A-47DE-9311-A1ED9A464B60}" type="presParOf" srcId="{B5D6E2CB-B4CF-4E28-8B9A-D0004B8F215C}" destId="{CFCD3149-5FFD-48D7-BE2D-8E869DCFB1CD}" srcOrd="33" destOrd="0" presId="urn:microsoft.com/office/officeart/2005/8/layout/default"/>
    <dgm:cxn modelId="{E43B97BA-CD9B-4F07-941E-A79A092E7626}" type="presParOf" srcId="{B5D6E2CB-B4CF-4E28-8B9A-D0004B8F215C}" destId="{A8DA9FD9-1148-4E1C-BCEE-33ADB6879B6B}"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884020"/>
          <a:ext cx="2135187" cy="158137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n-lt"/>
            </a:rPr>
            <a:t>Create collaborative school culture that embraces diverse families that comprise MLE community</a:t>
          </a:r>
        </a:p>
      </dsp:txBody>
      <dsp:txXfrm>
        <a:off x="53460" y="930337"/>
        <a:ext cx="2042553" cy="1488739"/>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515848"/>
        <a:ext cx="316861" cy="317716"/>
      </dsp:txXfrm>
    </dsp:sp>
    <dsp:sp modelId="{810413E1-B41A-4A73-99A1-F0B366F6CDE2}">
      <dsp:nvSpPr>
        <dsp:cNvPr id="0" name=""/>
        <dsp:cNvSpPr/>
      </dsp:nvSpPr>
      <dsp:spPr>
        <a:xfrm>
          <a:off x="2996406" y="884020"/>
          <a:ext cx="2135187" cy="158137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CIP SMART GOAL</a:t>
          </a:r>
        </a:p>
      </dsp:txBody>
      <dsp:txXfrm>
        <a:off x="3042723" y="930337"/>
        <a:ext cx="2042553" cy="1488739"/>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515848"/>
        <a:ext cx="316861" cy="317716"/>
      </dsp:txXfrm>
    </dsp:sp>
    <dsp:sp modelId="{E9CF8C3A-61B4-4C28-BC4D-7FA17CF858A9}">
      <dsp:nvSpPr>
        <dsp:cNvPr id="0" name=""/>
        <dsp:cNvSpPr/>
      </dsp:nvSpPr>
      <dsp:spPr>
        <a:xfrm>
          <a:off x="5985668" y="884020"/>
          <a:ext cx="2135187" cy="158137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KEY INDICATOR</a:t>
          </a:r>
        </a:p>
      </dsp:txBody>
      <dsp:txXfrm>
        <a:off x="6031985" y="930337"/>
        <a:ext cx="2042553" cy="1488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793942"/>
          <a:ext cx="2135187" cy="176152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data to inform instruction</a:t>
          </a:r>
        </a:p>
      </dsp:txBody>
      <dsp:txXfrm>
        <a:off x="58736" y="845535"/>
        <a:ext cx="2032001" cy="1658343"/>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55850" y="1515848"/>
        <a:ext cx="316861" cy="317716"/>
      </dsp:txXfrm>
    </dsp:sp>
    <dsp:sp modelId="{810413E1-B41A-4A73-99A1-F0B366F6CDE2}">
      <dsp:nvSpPr>
        <dsp:cNvPr id="0" name=""/>
        <dsp:cNvSpPr/>
      </dsp:nvSpPr>
      <dsp:spPr>
        <a:xfrm>
          <a:off x="2996406" y="793942"/>
          <a:ext cx="2135187" cy="176152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0" i="0" kern="1200" dirty="0"/>
            <a:t>By May 2025, the percentage of students in grades 3-5 scoring a 3 or above on the GMAS EOG ELA writing domain trait 1 will grow 6% from 59% to 65% and the percentage of students in grade 3 scoring a 2 or above on the GMAS EOG ELA writing domain trait 2 will grow 8% from 72% to 80%.</a:t>
          </a:r>
          <a:endParaRPr lang="en-US" sz="1050" kern="1200" dirty="0"/>
        </a:p>
      </dsp:txBody>
      <dsp:txXfrm>
        <a:off x="3047999" y="845535"/>
        <a:ext cx="2032001" cy="1658343"/>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45112" y="1515848"/>
        <a:ext cx="316861" cy="317716"/>
      </dsp:txXfrm>
    </dsp:sp>
    <dsp:sp modelId="{E9CF8C3A-61B4-4C28-BC4D-7FA17CF858A9}">
      <dsp:nvSpPr>
        <dsp:cNvPr id="0" name=""/>
        <dsp:cNvSpPr/>
      </dsp:nvSpPr>
      <dsp:spPr>
        <a:xfrm>
          <a:off x="5985668" y="793942"/>
          <a:ext cx="2135187" cy="176152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EOG Scores (Achievement &amp; Growth)</a:t>
          </a:r>
        </a:p>
      </dsp:txBody>
      <dsp:txXfrm>
        <a:off x="6037261" y="845535"/>
        <a:ext cx="2032001" cy="1658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576553"/>
          <a:ext cx="2135187" cy="158137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Prioritize students’ social and emotional growth as a means to ensuring future success.</a:t>
          </a:r>
        </a:p>
      </dsp:txBody>
      <dsp:txXfrm>
        <a:off x="53460" y="622870"/>
        <a:ext cx="2042553" cy="1488739"/>
      </dsp:txXfrm>
    </dsp:sp>
    <dsp:sp modelId="{D61C3C11-0882-4EAF-ABF8-532F091DF920}">
      <dsp:nvSpPr>
        <dsp:cNvPr id="0" name=""/>
        <dsp:cNvSpPr/>
      </dsp:nvSpPr>
      <dsp:spPr>
        <a:xfrm>
          <a:off x="2355850" y="11024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5850" y="1208381"/>
        <a:ext cx="316861" cy="317716"/>
      </dsp:txXfrm>
    </dsp:sp>
    <dsp:sp modelId="{810413E1-B41A-4A73-99A1-F0B366F6CDE2}">
      <dsp:nvSpPr>
        <dsp:cNvPr id="0" name=""/>
        <dsp:cNvSpPr/>
      </dsp:nvSpPr>
      <dsp:spPr>
        <a:xfrm>
          <a:off x="2996406" y="576553"/>
          <a:ext cx="2135187" cy="158137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By May 2025, students in grades 2-5 will have set MAP Growth Goals in each content area (math &amp; reading) before each assessment period (Winter &amp; Spring administration).</a:t>
          </a:r>
          <a:endParaRPr lang="en-US" sz="1100" kern="1200" dirty="0"/>
        </a:p>
      </dsp:txBody>
      <dsp:txXfrm>
        <a:off x="3042723" y="622870"/>
        <a:ext cx="2042553" cy="1488739"/>
      </dsp:txXfrm>
    </dsp:sp>
    <dsp:sp modelId="{EB37E565-04CD-4728-8780-80F51E812A81}">
      <dsp:nvSpPr>
        <dsp:cNvPr id="0" name=""/>
        <dsp:cNvSpPr/>
      </dsp:nvSpPr>
      <dsp:spPr>
        <a:xfrm>
          <a:off x="5345112" y="11024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45112" y="1208381"/>
        <a:ext cx="316861" cy="317716"/>
      </dsp:txXfrm>
    </dsp:sp>
    <dsp:sp modelId="{E9CF8C3A-61B4-4C28-BC4D-7FA17CF858A9}">
      <dsp:nvSpPr>
        <dsp:cNvPr id="0" name=""/>
        <dsp:cNvSpPr/>
      </dsp:nvSpPr>
      <dsp:spPr>
        <a:xfrm>
          <a:off x="5985668" y="576553"/>
          <a:ext cx="2135187" cy="158137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MAP Growth Data (Achievement &amp; Growth)</a:t>
          </a:r>
        </a:p>
      </dsp:txBody>
      <dsp:txXfrm>
        <a:off x="6031985" y="622870"/>
        <a:ext cx="2042553" cy="1488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1034150"/>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Equitably align school resources with MLE mission and vision.</a:t>
          </a:r>
        </a:p>
      </dsp:txBody>
      <dsp:txXfrm>
        <a:off x="44665" y="1071672"/>
        <a:ext cx="2060143" cy="1206068"/>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515848"/>
        <a:ext cx="316861" cy="317716"/>
      </dsp:txXfrm>
    </dsp:sp>
    <dsp:sp modelId="{810413E1-B41A-4A73-99A1-F0B366F6CDE2}">
      <dsp:nvSpPr>
        <dsp:cNvPr id="0" name=""/>
        <dsp:cNvSpPr/>
      </dsp:nvSpPr>
      <dsp:spPr>
        <a:xfrm>
          <a:off x="2996406" y="1034150"/>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CIP SMART GOAL</a:t>
          </a:r>
        </a:p>
      </dsp:txBody>
      <dsp:txXfrm>
        <a:off x="3033928" y="1071672"/>
        <a:ext cx="2060143" cy="1206068"/>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515848"/>
        <a:ext cx="316861" cy="317716"/>
      </dsp:txXfrm>
    </dsp:sp>
    <dsp:sp modelId="{E9CF8C3A-61B4-4C28-BC4D-7FA17CF858A9}">
      <dsp:nvSpPr>
        <dsp:cNvPr id="0" name=""/>
        <dsp:cNvSpPr/>
      </dsp:nvSpPr>
      <dsp:spPr>
        <a:xfrm>
          <a:off x="5985668" y="1034150"/>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KEY INDICATOR</a:t>
          </a:r>
        </a:p>
      </dsp:txBody>
      <dsp:txXfrm>
        <a:off x="6023190" y="1071672"/>
        <a:ext cx="2060143" cy="1206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1034150"/>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Build teacher capability to meet the diverse social, emotional and academic needs of students.</a:t>
          </a:r>
        </a:p>
      </dsp:txBody>
      <dsp:txXfrm>
        <a:off x="44665" y="1071672"/>
        <a:ext cx="2060143" cy="1206068"/>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515848"/>
        <a:ext cx="316861" cy="317716"/>
      </dsp:txXfrm>
    </dsp:sp>
    <dsp:sp modelId="{810413E1-B41A-4A73-99A1-F0B366F6CDE2}">
      <dsp:nvSpPr>
        <dsp:cNvPr id="0" name=""/>
        <dsp:cNvSpPr/>
      </dsp:nvSpPr>
      <dsp:spPr>
        <a:xfrm>
          <a:off x="2996406" y="1034150"/>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CIP SMART GOAL</a:t>
          </a:r>
        </a:p>
      </dsp:txBody>
      <dsp:txXfrm>
        <a:off x="3033928" y="1071672"/>
        <a:ext cx="2060143" cy="1206068"/>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515848"/>
        <a:ext cx="316861" cy="317716"/>
      </dsp:txXfrm>
    </dsp:sp>
    <dsp:sp modelId="{E9CF8C3A-61B4-4C28-BC4D-7FA17CF858A9}">
      <dsp:nvSpPr>
        <dsp:cNvPr id="0" name=""/>
        <dsp:cNvSpPr/>
      </dsp:nvSpPr>
      <dsp:spPr>
        <a:xfrm>
          <a:off x="5985668" y="1034150"/>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KEY INDICATOR</a:t>
          </a:r>
        </a:p>
      </dsp:txBody>
      <dsp:txXfrm>
        <a:off x="6023190" y="1071672"/>
        <a:ext cx="2060143" cy="1206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696657"/>
          <a:ext cx="2135187" cy="134116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Provide an environment that retains, empowers, motivates and inspires teachers to utilize their individual strengths.</a:t>
          </a:r>
        </a:p>
      </dsp:txBody>
      <dsp:txXfrm>
        <a:off x="46424" y="735938"/>
        <a:ext cx="2056625" cy="1262602"/>
      </dsp:txXfrm>
    </dsp:sp>
    <dsp:sp modelId="{D61C3C11-0882-4EAF-ABF8-532F091DF920}">
      <dsp:nvSpPr>
        <dsp:cNvPr id="0" name=""/>
        <dsp:cNvSpPr/>
      </dsp:nvSpPr>
      <dsp:spPr>
        <a:xfrm>
          <a:off x="2355850" y="11024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208381"/>
        <a:ext cx="316861" cy="317716"/>
      </dsp:txXfrm>
    </dsp:sp>
    <dsp:sp modelId="{810413E1-B41A-4A73-99A1-F0B366F6CDE2}">
      <dsp:nvSpPr>
        <dsp:cNvPr id="0" name=""/>
        <dsp:cNvSpPr/>
      </dsp:nvSpPr>
      <dsp:spPr>
        <a:xfrm>
          <a:off x="2996406" y="696657"/>
          <a:ext cx="2135187" cy="134116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CIP SMART GOAL</a:t>
          </a:r>
        </a:p>
      </dsp:txBody>
      <dsp:txXfrm>
        <a:off x="3035687" y="735938"/>
        <a:ext cx="2056625" cy="1262602"/>
      </dsp:txXfrm>
    </dsp:sp>
    <dsp:sp modelId="{EB37E565-04CD-4728-8780-80F51E812A81}">
      <dsp:nvSpPr>
        <dsp:cNvPr id="0" name=""/>
        <dsp:cNvSpPr/>
      </dsp:nvSpPr>
      <dsp:spPr>
        <a:xfrm>
          <a:off x="5345112" y="11024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208381"/>
        <a:ext cx="316861" cy="317716"/>
      </dsp:txXfrm>
    </dsp:sp>
    <dsp:sp modelId="{E9CF8C3A-61B4-4C28-BC4D-7FA17CF858A9}">
      <dsp:nvSpPr>
        <dsp:cNvPr id="0" name=""/>
        <dsp:cNvSpPr/>
      </dsp:nvSpPr>
      <dsp:spPr>
        <a:xfrm>
          <a:off x="5985668" y="696657"/>
          <a:ext cx="2135187" cy="134116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KEY INDICATOR</a:t>
          </a:r>
        </a:p>
      </dsp:txBody>
      <dsp:txXfrm>
        <a:off x="6024949" y="735938"/>
        <a:ext cx="2056625" cy="1262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a:t>
          </a:r>
        </a:p>
        <a:p>
          <a:pPr marL="0" lvl="0" indent="0" algn="l" defTabSz="488950">
            <a:lnSpc>
              <a:spcPct val="90000"/>
            </a:lnSpc>
            <a:spcBef>
              <a:spcPct val="0"/>
            </a:spcBef>
            <a:spcAft>
              <a:spcPct val="35000"/>
            </a:spcAft>
            <a:buNone/>
          </a:pPr>
          <a:r>
            <a:rPr lang="en-US" sz="1100" kern="1200" dirty="0"/>
            <a:t>School Leadership completed Needs Assessment and defined overarching needs</a:t>
          </a:r>
        </a:p>
        <a:p>
          <a:pPr marL="0" lvl="0" indent="0" algn="l" defTabSz="488950">
            <a:lnSpc>
              <a:spcPct val="90000"/>
            </a:lnSpc>
            <a:spcBef>
              <a:spcPct val="0"/>
            </a:spcBef>
            <a:spcAft>
              <a:spcPct val="35000"/>
            </a:spcAft>
            <a:buNone/>
          </a:pPr>
          <a:endParaRPr lang="en-US" sz="1100" kern="1200" dirty="0"/>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a:t>
          </a:r>
        </a:p>
        <a:p>
          <a:pPr marL="0" lvl="0" indent="0" algn="l" defTabSz="488950">
            <a:lnSpc>
              <a:spcPct val="90000"/>
            </a:lnSpc>
            <a:spcBef>
              <a:spcPct val="0"/>
            </a:spcBef>
            <a:spcAft>
              <a:spcPct val="35000"/>
            </a:spcAft>
            <a:buNone/>
          </a:pPr>
          <a:r>
            <a:rPr lang="en-US" sz="1100" b="0" u="none" kern="1200" dirty="0"/>
            <a:t>School Leadership completed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SY25-26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4F2F4-673B-4B38-907E-A836A6B24747}">
      <dsp:nvSpPr>
        <dsp:cNvPr id="0" name=""/>
        <dsp:cNvSpPr/>
      </dsp:nvSpPr>
      <dsp:spPr>
        <a:xfrm>
          <a:off x="1357" y="481080"/>
          <a:ext cx="1710213" cy="102612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“dress in good taste”</a:t>
          </a:r>
          <a:endParaRPr lang="en-US" sz="1600" kern="1200" dirty="0"/>
        </a:p>
      </dsp:txBody>
      <dsp:txXfrm>
        <a:off x="1357" y="481080"/>
        <a:ext cx="1710213" cy="1026128"/>
      </dsp:txXfrm>
    </dsp:sp>
    <dsp:sp modelId="{C5E59366-540F-4606-9B52-6C7D6A729DD7}">
      <dsp:nvSpPr>
        <dsp:cNvPr id="0" name=""/>
        <dsp:cNvSpPr/>
      </dsp:nvSpPr>
      <dsp:spPr>
        <a:xfrm>
          <a:off x="1882592" y="48108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“no baggy pants”</a:t>
          </a:r>
          <a:endParaRPr lang="en-US" sz="1600" kern="1200" dirty="0"/>
        </a:p>
      </dsp:txBody>
      <dsp:txXfrm>
        <a:off x="1882592" y="481080"/>
        <a:ext cx="1710213" cy="1026128"/>
      </dsp:txXfrm>
    </dsp:sp>
    <dsp:sp modelId="{EF8CF28E-3AF5-4CE7-AB1B-6C5CA0E68FF8}">
      <dsp:nvSpPr>
        <dsp:cNvPr id="0" name=""/>
        <dsp:cNvSpPr/>
      </dsp:nvSpPr>
      <dsp:spPr>
        <a:xfrm>
          <a:off x="3763827" y="4810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a:r>
          <a:r>
            <a:rPr lang="en-US" sz="1600" b="0" i="0" kern="1200" dirty="0"/>
            <a:t>no sweatpants”</a:t>
          </a:r>
          <a:endParaRPr lang="en-US" sz="1600" kern="1200" dirty="0"/>
        </a:p>
      </dsp:txBody>
      <dsp:txXfrm>
        <a:off x="3763827" y="481080"/>
        <a:ext cx="1710213" cy="1026128"/>
      </dsp:txXfrm>
    </dsp:sp>
    <dsp:sp modelId="{C5F0369F-3E92-4770-BD8A-E2927AB369A2}">
      <dsp:nvSpPr>
        <dsp:cNvPr id="0" name=""/>
        <dsp:cNvSpPr/>
      </dsp:nvSpPr>
      <dsp:spPr>
        <a:xfrm>
          <a:off x="5645062" y="48108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a:r>
          <a:r>
            <a:rPr lang="en-US" sz="1600" b="0" i="0" kern="1200" dirty="0"/>
            <a:t>no activewear”                         </a:t>
          </a:r>
          <a:endParaRPr lang="en-US" sz="1600" kern="1200" dirty="0"/>
        </a:p>
      </dsp:txBody>
      <dsp:txXfrm>
        <a:off x="5645062" y="481080"/>
        <a:ext cx="1710213" cy="1026128"/>
      </dsp:txXfrm>
    </dsp:sp>
    <dsp:sp modelId="{36610246-A830-4E95-B444-026FCA04839A}">
      <dsp:nvSpPr>
        <dsp:cNvPr id="0" name=""/>
        <dsp:cNvSpPr/>
      </dsp:nvSpPr>
      <dsp:spPr>
        <a:xfrm>
          <a:off x="7526297" y="48108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short shorts or skirts”</a:t>
          </a:r>
        </a:p>
      </dsp:txBody>
      <dsp:txXfrm>
        <a:off x="7526297" y="481080"/>
        <a:ext cx="1710213" cy="1026128"/>
      </dsp:txXfrm>
    </dsp:sp>
    <dsp:sp modelId="{10808F23-8652-498C-A846-C0D040FFBCAC}">
      <dsp:nvSpPr>
        <dsp:cNvPr id="0" name=""/>
        <dsp:cNvSpPr/>
      </dsp:nvSpPr>
      <dsp:spPr>
        <a:xfrm>
          <a:off x="9407532" y="48108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spaghetti straps”</a:t>
          </a:r>
        </a:p>
      </dsp:txBody>
      <dsp:txXfrm>
        <a:off x="9407532" y="481080"/>
        <a:ext cx="1710213" cy="1026128"/>
      </dsp:txXfrm>
    </dsp:sp>
    <dsp:sp modelId="{FD789437-B5E4-4059-9F71-0255A9234F43}">
      <dsp:nvSpPr>
        <dsp:cNvPr id="0" name=""/>
        <dsp:cNvSpPr/>
      </dsp:nvSpPr>
      <dsp:spPr>
        <a:xfrm>
          <a:off x="1357" y="167823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tube tops”</a:t>
          </a:r>
        </a:p>
      </dsp:txBody>
      <dsp:txXfrm>
        <a:off x="1357" y="1678230"/>
        <a:ext cx="1710213" cy="1026128"/>
      </dsp:txXfrm>
    </dsp:sp>
    <dsp:sp modelId="{D9E7BC56-FE7C-4D76-B4B1-DD1DF0978F71}">
      <dsp:nvSpPr>
        <dsp:cNvPr id="0" name=""/>
        <dsp:cNvSpPr/>
      </dsp:nvSpPr>
      <dsp:spPr>
        <a:xfrm>
          <a:off x="1882592" y="167823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a:r>
          <a:r>
            <a:rPr lang="en-US" sz="1600" kern="1200" dirty="0"/>
            <a:t>no dresses”</a:t>
          </a:r>
        </a:p>
      </dsp:txBody>
      <dsp:txXfrm>
        <a:off x="1882592" y="1678230"/>
        <a:ext cx="1710213" cy="1026128"/>
      </dsp:txXfrm>
    </dsp:sp>
    <dsp:sp modelId="{69A05EFF-9BBD-49FF-A6E3-45D5E7BDA310}">
      <dsp:nvSpPr>
        <dsp:cNvPr id="0" name=""/>
        <dsp:cNvSpPr/>
      </dsp:nvSpPr>
      <dsp:spPr>
        <a:xfrm>
          <a:off x="3763827" y="167823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“no tight/revealing clothing”</a:t>
          </a:r>
          <a:endParaRPr lang="en-US" sz="1600" kern="1200" dirty="0"/>
        </a:p>
      </dsp:txBody>
      <dsp:txXfrm>
        <a:off x="3763827" y="1678230"/>
        <a:ext cx="1710213" cy="1026128"/>
      </dsp:txXfrm>
    </dsp:sp>
    <dsp:sp modelId="{3843EF2B-4C9D-47F3-AAAC-D7DEA318E1E6}">
      <dsp:nvSpPr>
        <dsp:cNvPr id="0" name=""/>
        <dsp:cNvSpPr/>
      </dsp:nvSpPr>
      <dsp:spPr>
        <a:xfrm>
          <a:off x="5645062" y="167823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leggings”</a:t>
          </a:r>
        </a:p>
      </dsp:txBody>
      <dsp:txXfrm>
        <a:off x="5645062" y="1678230"/>
        <a:ext cx="1710213" cy="1026128"/>
      </dsp:txXfrm>
    </dsp:sp>
    <dsp:sp modelId="{56ED5116-483D-4D76-9A45-3AD8AC2E1588}">
      <dsp:nvSpPr>
        <dsp:cNvPr id="0" name=""/>
        <dsp:cNvSpPr/>
      </dsp:nvSpPr>
      <dsp:spPr>
        <a:xfrm>
          <a:off x="7526297" y="167823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a:r>
          <a:r>
            <a:rPr lang="en-US" sz="1600" kern="1200" dirty="0"/>
            <a:t>no joggers”</a:t>
          </a:r>
        </a:p>
      </dsp:txBody>
      <dsp:txXfrm>
        <a:off x="7526297" y="1678230"/>
        <a:ext cx="1710213" cy="1026128"/>
      </dsp:txXfrm>
    </dsp:sp>
    <dsp:sp modelId="{BEA658B7-F234-4A9C-9039-AD41C180B408}">
      <dsp:nvSpPr>
        <dsp:cNvPr id="0" name=""/>
        <dsp:cNvSpPr/>
      </dsp:nvSpPr>
      <dsp:spPr>
        <a:xfrm>
          <a:off x="9407532" y="167823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“no ‘extreme</a:t>
          </a:r>
          <a:r>
            <a:rPr lang="en-US" sz="1600" kern="1200" dirty="0"/>
            <a:t>’</a:t>
          </a:r>
          <a:r>
            <a:rPr lang="en-US" sz="1600" b="0" i="0" kern="1200" dirty="0"/>
            <a:t> hairstyles or colors”</a:t>
          </a:r>
          <a:endParaRPr lang="en-US" sz="1600" kern="1200" dirty="0"/>
        </a:p>
      </dsp:txBody>
      <dsp:txXfrm>
        <a:off x="9407532" y="1678230"/>
        <a:ext cx="1710213" cy="1026128"/>
      </dsp:txXfrm>
    </dsp:sp>
    <dsp:sp modelId="{75012C0B-D7D0-4716-B158-E4482D673A47}">
      <dsp:nvSpPr>
        <dsp:cNvPr id="0" name=""/>
        <dsp:cNvSpPr/>
      </dsp:nvSpPr>
      <dsp:spPr>
        <a:xfrm>
          <a:off x="1357" y="28753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a:r>
          <a:r>
            <a:rPr lang="en-US" sz="1600" b="0" i="0" kern="1200" dirty="0"/>
            <a:t>no Crocs”</a:t>
          </a:r>
          <a:endParaRPr lang="en-US" sz="1600" kern="1200" dirty="0"/>
        </a:p>
      </dsp:txBody>
      <dsp:txXfrm>
        <a:off x="1357" y="2875380"/>
        <a:ext cx="1710213" cy="1026128"/>
      </dsp:txXfrm>
    </dsp:sp>
    <dsp:sp modelId="{C325209B-4657-4377-BB76-5A43E435611A}">
      <dsp:nvSpPr>
        <dsp:cNvPr id="0" name=""/>
        <dsp:cNvSpPr/>
      </dsp:nvSpPr>
      <dsp:spPr>
        <a:xfrm>
          <a:off x="1882592" y="287538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“all shirts must be tucked in</a:t>
          </a:r>
        </a:p>
      </dsp:txBody>
      <dsp:txXfrm>
        <a:off x="1882592" y="2875380"/>
        <a:ext cx="1710213" cy="1026128"/>
      </dsp:txXfrm>
    </dsp:sp>
    <dsp:sp modelId="{C2C1C5F8-8815-4187-9B77-69E1ADA37301}">
      <dsp:nvSpPr>
        <dsp:cNvPr id="0" name=""/>
        <dsp:cNvSpPr/>
      </dsp:nvSpPr>
      <dsp:spPr>
        <a:xfrm>
          <a:off x="3763827" y="287538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a:r>
          <a:r>
            <a:rPr lang="en-US" sz="1600" kern="1200" dirty="0"/>
            <a:t>no hoodies/hooded jackets” </a:t>
          </a:r>
        </a:p>
      </dsp:txBody>
      <dsp:txXfrm>
        <a:off x="3763827" y="2875380"/>
        <a:ext cx="1710213" cy="1026128"/>
      </dsp:txXfrm>
    </dsp:sp>
    <dsp:sp modelId="{09EC943A-A955-424A-80AF-E1DC4C576AAE}">
      <dsp:nvSpPr>
        <dsp:cNvPr id="0" name=""/>
        <dsp:cNvSpPr/>
      </dsp:nvSpPr>
      <dsp:spPr>
        <a:xfrm>
          <a:off x="5645062" y="287538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“hair should be clean and neatly groomed” </a:t>
          </a:r>
        </a:p>
      </dsp:txBody>
      <dsp:txXfrm>
        <a:off x="5645062" y="2875380"/>
        <a:ext cx="1710213" cy="1026128"/>
      </dsp:txXfrm>
    </dsp:sp>
    <dsp:sp modelId="{44EAD19C-AFC4-4B14-9C1C-D15764F44520}">
      <dsp:nvSpPr>
        <dsp:cNvPr id="0" name=""/>
        <dsp:cNvSpPr/>
      </dsp:nvSpPr>
      <dsp:spPr>
        <a:xfrm>
          <a:off x="7526297" y="287538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 shirts which expose cleavage”</a:t>
          </a:r>
        </a:p>
      </dsp:txBody>
      <dsp:txXfrm>
        <a:off x="7526297" y="2875380"/>
        <a:ext cx="1710213" cy="1026128"/>
      </dsp:txXfrm>
    </dsp:sp>
    <dsp:sp modelId="{A8DA9FD9-1148-4E1C-BCEE-33ADB6879B6B}">
      <dsp:nvSpPr>
        <dsp:cNvPr id="0" name=""/>
        <dsp:cNvSpPr/>
      </dsp:nvSpPr>
      <dsp:spPr>
        <a:xfrm>
          <a:off x="9407532" y="28753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“students dressed in uniform are better perceived by teachers and peers”</a:t>
          </a:r>
          <a:endParaRPr lang="en-US" sz="1400" kern="1200" dirty="0"/>
        </a:p>
      </dsp:txBody>
      <dsp:txXfrm>
        <a:off x="9407532" y="2875380"/>
        <a:ext cx="1710213" cy="10261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5063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35218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1583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82212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Principals: Based on your15-Day count, please give your GO Team an overview of your projected vs. 8/21 enrolled numbers as well as information on your FY25 budget adjustment. </a:t>
            </a:r>
          </a:p>
        </p:txBody>
      </p:sp>
    </p:spTree>
    <p:extLst>
      <p:ext uri="{BB962C8B-B14F-4D97-AF65-F5344CB8AC3E}">
        <p14:creationId xmlns:p14="http://schemas.microsoft.com/office/powerpoint/2010/main" val="373200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previously discussed plan for the FY25 Leveling Reserve as discussed by the GO Team in your Feb. 2024 Budget Feedback meeting and March 2024 Approval meeting.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06015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63915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34113532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923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89096027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33454641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a:xfrm>
            <a:off x="10997619" y="6281928"/>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42636613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1137392" y="6436291"/>
            <a:ext cx="987552" cy="274320"/>
          </a:xfrm>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5413603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1093414" y="6398768"/>
            <a:ext cx="987552" cy="274320"/>
          </a:xfrm>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52299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a:xfrm>
            <a:off x="11065533" y="6413863"/>
            <a:ext cx="987552" cy="274320"/>
          </a:xfrm>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02826903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a:xfrm>
            <a:off x="11057983" y="6457406"/>
            <a:ext cx="987552" cy="274320"/>
          </a:xfrm>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9447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204448" y="6559868"/>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33007437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a:xfrm>
            <a:off x="11141964" y="6510528"/>
            <a:ext cx="987552" cy="274320"/>
          </a:xfrm>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9963845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104310" y="6460056"/>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15686126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34120656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a:xfrm>
            <a:off x="11111266" y="6514003"/>
            <a:ext cx="987552" cy="274320"/>
          </a:xfrm>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83065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070586" y="6379029"/>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198344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a:xfrm>
            <a:off x="10962785" y="6239691"/>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0757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070586" y="6396446"/>
            <a:ext cx="987552" cy="274320"/>
          </a:xfrm>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004596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070586" y="6379029"/>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841363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a:xfrm>
            <a:off x="11041162" y="6413862"/>
            <a:ext cx="987552" cy="274320"/>
          </a:xfrm>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2208507"/>
      </p:ext>
    </p:extLst>
  </p:cSld>
  <p:clrMapOvr>
    <a:masterClrMapping/>
  </p:clrMapOvr>
  <p:transition spd="slow">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AC7D8-2AFC-4808-BB76-5F5DDFB76EE2}"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084705" y="6457406"/>
            <a:ext cx="987552" cy="274320"/>
          </a:xfrm>
        </p:spPr>
        <p:txBody>
          <a:bodyPr/>
          <a:lstStyle/>
          <a:p>
            <a:fld id="{51B7E98F-F20C-4394-8A8B-A398A1DC9A0E}" type="slidenum">
              <a:rPr lang="en-US" smtClean="0"/>
              <a:t>‹#›</a:t>
            </a:fld>
            <a:endParaRPr lang="en-US" dirty="0"/>
          </a:p>
        </p:txBody>
      </p:sp>
    </p:spTree>
    <p:extLst>
      <p:ext uri="{BB962C8B-B14F-4D97-AF65-F5344CB8AC3E}">
        <p14:creationId xmlns:p14="http://schemas.microsoft.com/office/powerpoint/2010/main" val="1996290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84004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482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dirty="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167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85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57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319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dirty="0"/>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67691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dirty="0"/>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00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235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258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dirty="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36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9008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76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1191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59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93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6312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635576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57559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39402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34812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3654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69889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34877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407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894994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38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6236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29918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83718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433271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263056987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0794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72571934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5440184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83659880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2726469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2974155179"/>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511813830"/>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2478"/>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612224407"/>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1134598741"/>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018895991"/>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34369804"/>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528945"/>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7205339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2991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038175806"/>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2340926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9687178"/>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11058579" y="643617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102122" y="6454458"/>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910215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752"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66190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462605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7461847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psgraphs.com/#/site/staff/views/MilestonesEOGResults_0/AcrossSchoolComparison?:iid=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 Id="rId5" Type="http://schemas.openxmlformats.org/officeDocument/2006/relationships/hyperlink" Target="https://simbli.eboardsolutions.com/Policy/ViewPolicy.aspx?S=36031014&amp;revid=vsvYdg3F4DPMZzvrjOUwHw==&amp;ptid=amIgTZiB9plushNjl6WXhfiOQ==&amp;secid=&amp;PG=6&amp;IRP=0&amp;isPndg=false"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hyperlink" Target="http://tinyaps.com/?APSDressCodePolicy" TargetMode="Externa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38.x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hyperlink" Target="https://apsstudents.sharepoint.com/sites/budget/FY25%20School%20Budgets/Forms/AllItems.aspx?id=%2Fsites%2Fbudget%2FFY25%20School%20Budgets%2FFY25%20Leveling%2FFY25%20School%20Security%20Grants%20Guidance%2Epdf&amp;viewid=909a0d53%2Dde0d%2D4b8b%2D8ce0%2D9d0047cb4e3a&amp;parent=%2Fsites%2Fbudget%2FFY25%20School%20Budgets%2FFY25%20Leveling&amp;xsdata=MDV8MDJ8ZG1icmluZ3NsaWRAYXRsYW50YS5rMTIuZ2EudXN8MDYzNTgyNDVhNmYxNDgwMzk0N2IwOGRjYzNhOWI3YzN8MGQ5NWVmNDBhMGRkNDMxODkwOTg1ZTEwZjg3NmY2MzV8MHwwfDYzODYwMDM4MDkyMjc4ODUwMHxVbmtub3dufFRXRnBiR1pzYjNkOGV5SldJam9pTUM0d0xqQXdNREFpTENKUUlqb2lWMmx1TXpJaUxDSkJUaUk2SWsxaGFXd2lMQ0pYVkNJNk1uMD18MHx8fA%3D%3D&amp;sdata=bmd3RGUwblg2c2Y1S2RBNldIcHBoOGhDVXdtTFFQM2pmd0ZYZEFzdENZTT0%3D&amp;clickparams=eyAiWC1BcHBOYW1lIiA6ICJNaWNyb3NvZnQgT3V0bG9vayIsICJYLUFwcFZlcnNpb24iIDogIjE2LjAuMTc5MjguMjAxNTYiLCAiT1MiIDogIldpbmRvd3MiIH0%3D" TargetMode="Externa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4.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14.pn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psgraphs.com/#/site/staff/views/MAPAssessment_16304374126550/MAPGrowthSchoolComparison?:iid=1"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1" y="547333"/>
            <a:ext cx="5385816" cy="1225296"/>
          </a:xfrm>
        </p:spPr>
        <p:txBody>
          <a:bodyPr/>
          <a:lstStyle/>
          <a:p>
            <a:r>
              <a:rPr lang="en-US" dirty="0"/>
              <a:t>GO Team Meeting #1</a:t>
            </a:r>
            <a:br>
              <a:rPr lang="en-US" dirty="0"/>
            </a:br>
            <a:endParaRPr lang="en-US" dirty="0"/>
          </a:p>
        </p:txBody>
      </p:sp>
      <p:pic>
        <p:nvPicPr>
          <p:cNvPr id="5" name="Picture 4" descr="A logo with a rocket in the middle&#10;&#10;Description automatically generated">
            <a:extLst>
              <a:ext uri="{FF2B5EF4-FFF2-40B4-BE49-F238E27FC236}">
                <a16:creationId xmlns:a16="http://schemas.microsoft.com/office/drawing/2014/main" id="{0FCFD2A8-AA83-5324-9AE1-2D2DCC348BD8}"/>
              </a:ext>
            </a:extLst>
          </p:cNvPr>
          <p:cNvPicPr>
            <a:picLocks noChangeAspect="1"/>
          </p:cNvPicPr>
          <p:nvPr/>
        </p:nvPicPr>
        <p:blipFill>
          <a:blip r:embed="rId2"/>
          <a:stretch>
            <a:fillRect/>
          </a:stretch>
        </p:blipFill>
        <p:spPr>
          <a:xfrm>
            <a:off x="4323012" y="2142882"/>
            <a:ext cx="3545975" cy="2572235"/>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6" y="445770"/>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GMAS Results</a:t>
            </a:r>
          </a:p>
        </p:txBody>
      </p:sp>
      <p:sp>
        <p:nvSpPr>
          <p:cNvPr id="2" name="TextBox 1">
            <a:extLst>
              <a:ext uri="{FF2B5EF4-FFF2-40B4-BE49-F238E27FC236}">
                <a16:creationId xmlns:a16="http://schemas.microsoft.com/office/drawing/2014/main" id="{030AEE4F-F85D-2E91-1DE8-026A4F879E76}"/>
              </a:ext>
            </a:extLst>
          </p:cNvPr>
          <p:cNvSpPr txBox="1"/>
          <p:nvPr/>
        </p:nvSpPr>
        <p:spPr>
          <a:xfrm>
            <a:off x="981456" y="1213866"/>
            <a:ext cx="9909111" cy="369332"/>
          </a:xfrm>
          <a:prstGeom prst="rect">
            <a:avLst/>
          </a:prstGeom>
          <a:noFill/>
        </p:spPr>
        <p:txBody>
          <a:bodyPr wrap="square" rtlCol="0">
            <a:spAutoFit/>
          </a:bodyPr>
          <a:lstStyle/>
          <a:p>
            <a:pPr algn="ctr"/>
            <a:r>
              <a:rPr lang="en-US" sz="1800" b="1" dirty="0">
                <a:solidFill>
                  <a:schemeClr val="accent4"/>
                </a:solidFill>
                <a:latin typeface="Arial" panose="020B0604020202020204" pitchFamily="34" charset="0"/>
                <a:cs typeface="Arial" panose="020B0604020202020204" pitchFamily="34" charset="0"/>
              </a:rPr>
              <a:t>Milestones Math results are embargoed by GA DOE until late September 27, 2024.</a:t>
            </a:r>
            <a:endParaRPr lang="en-US" b="1" dirty="0"/>
          </a:p>
        </p:txBody>
      </p:sp>
      <p:pic>
        <p:nvPicPr>
          <p:cNvPr id="4" name="Picture 3">
            <a:hlinkClick r:id="rId2"/>
            <a:extLst>
              <a:ext uri="{FF2B5EF4-FFF2-40B4-BE49-F238E27FC236}">
                <a16:creationId xmlns:a16="http://schemas.microsoft.com/office/drawing/2014/main" id="{1134DD51-3B87-A4A2-6C60-2D6CA2D06761}"/>
              </a:ext>
            </a:extLst>
          </p:cNvPr>
          <p:cNvPicPr>
            <a:picLocks noChangeAspect="1"/>
          </p:cNvPicPr>
          <p:nvPr/>
        </p:nvPicPr>
        <p:blipFill>
          <a:blip r:embed="rId3"/>
          <a:stretch>
            <a:fillRect/>
          </a:stretch>
        </p:blipFill>
        <p:spPr>
          <a:xfrm>
            <a:off x="1188227" y="1874870"/>
            <a:ext cx="9495567" cy="4532280"/>
          </a:xfrm>
          <a:prstGeom prst="rect">
            <a:avLst/>
          </a:prstGeom>
        </p:spPr>
      </p:pic>
    </p:spTree>
    <p:extLst>
      <p:ext uri="{BB962C8B-B14F-4D97-AF65-F5344CB8AC3E}">
        <p14:creationId xmlns:p14="http://schemas.microsoft.com/office/powerpoint/2010/main" val="32601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B79A42-A580-BA04-634F-C20E01BEBA81}"/>
              </a:ext>
            </a:extLst>
          </p:cNvPr>
          <p:cNvSpPr/>
          <p:nvPr/>
        </p:nvSpPr>
        <p:spPr>
          <a:xfrm>
            <a:off x="3767328" y="4438699"/>
            <a:ext cx="8025384" cy="1815797"/>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347472"/>
            <a:ext cx="8165592" cy="768096"/>
          </a:xfrm>
        </p:spPr>
        <p:txBody>
          <a:bodyPr/>
          <a:lstStyle/>
          <a:p>
            <a:r>
              <a:rPr lang="en-US" dirty="0"/>
              <a:t>Glows &amp; Grows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767328" y="1298089"/>
            <a:ext cx="3822192" cy="411480"/>
          </a:xfrm>
        </p:spPr>
        <p:txBody>
          <a:bodyPr/>
          <a:lstStyle/>
          <a:p>
            <a:r>
              <a:rPr lang="en-US" dirty="0"/>
              <a:t>Glows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970520" y="1710331"/>
            <a:ext cx="3741928" cy="2278698"/>
          </a:xfrm>
        </p:spPr>
        <p:txBody>
          <a:bodyPr/>
          <a:lstStyle/>
          <a:p>
            <a:endParaRPr lang="en-US" dirty="0"/>
          </a:p>
        </p:txBody>
      </p:sp>
      <p:sp>
        <p:nvSpPr>
          <p:cNvPr id="4" name="Text Placeholder 3">
            <a:extLst>
              <a:ext uri="{FF2B5EF4-FFF2-40B4-BE49-F238E27FC236}">
                <a16:creationId xmlns:a16="http://schemas.microsoft.com/office/drawing/2014/main" id="{F905EDAF-7F0D-70A2-2FDE-151C980459DB}"/>
              </a:ext>
            </a:extLst>
          </p:cNvPr>
          <p:cNvSpPr>
            <a:spLocks noGrp="1"/>
          </p:cNvSpPr>
          <p:nvPr>
            <p:ph type="body" sz="quarter" idx="3"/>
          </p:nvPr>
        </p:nvSpPr>
        <p:spPr>
          <a:xfrm>
            <a:off x="7970520" y="1298089"/>
            <a:ext cx="3822192" cy="411480"/>
          </a:xfrm>
        </p:spPr>
        <p:txBody>
          <a:bodyPr/>
          <a:lstStyle/>
          <a:p>
            <a:r>
              <a:rPr lang="en-US" dirty="0"/>
              <a:t>Grows</a:t>
            </a:r>
          </a:p>
        </p:txBody>
      </p:sp>
      <p:sp>
        <p:nvSpPr>
          <p:cNvPr id="7" name="Content Placeholder 6">
            <a:extLst>
              <a:ext uri="{FF2B5EF4-FFF2-40B4-BE49-F238E27FC236}">
                <a16:creationId xmlns:a16="http://schemas.microsoft.com/office/drawing/2014/main" id="{3F3806DC-D69A-AB71-E9F7-CB31F3BCA031}"/>
              </a:ext>
            </a:extLst>
          </p:cNvPr>
          <p:cNvSpPr>
            <a:spLocks noGrp="1"/>
          </p:cNvSpPr>
          <p:nvPr>
            <p:ph sz="half" idx="2"/>
          </p:nvPr>
        </p:nvSpPr>
        <p:spPr>
          <a:xfrm>
            <a:off x="3711926" y="1676041"/>
            <a:ext cx="3741928" cy="2384706"/>
          </a:xfrm>
        </p:spPr>
        <p:txBody>
          <a:bodyPr/>
          <a:lstStyle/>
          <a:p>
            <a:endParaRPr lang="en-US" dirty="0"/>
          </a:p>
        </p:txBody>
      </p:sp>
      <p:sp>
        <p:nvSpPr>
          <p:cNvPr id="9" name="Text Placeholder 3">
            <a:extLst>
              <a:ext uri="{FF2B5EF4-FFF2-40B4-BE49-F238E27FC236}">
                <a16:creationId xmlns:a16="http://schemas.microsoft.com/office/drawing/2014/main" id="{D37576DA-8EC0-E437-DAA0-94AC28248B56}"/>
              </a:ext>
            </a:extLst>
          </p:cNvPr>
          <p:cNvSpPr txBox="1">
            <a:spLocks/>
          </p:cNvSpPr>
          <p:nvPr/>
        </p:nvSpPr>
        <p:spPr>
          <a:xfrm>
            <a:off x="4077462" y="5017903"/>
            <a:ext cx="2763012" cy="665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800" dirty="0">
                <a:solidFill>
                  <a:schemeClr val="tx2"/>
                </a:solidFill>
                <a:latin typeface="Arial"/>
                <a:cs typeface="Arial"/>
              </a:rPr>
              <a:t>IMPACT</a:t>
            </a:r>
            <a:endParaRPr lang="en-US" sz="4800" dirty="0"/>
          </a:p>
        </p:txBody>
      </p:sp>
      <p:sp>
        <p:nvSpPr>
          <p:cNvPr id="5" name="Text Placeholder 3">
            <a:extLst>
              <a:ext uri="{FF2B5EF4-FFF2-40B4-BE49-F238E27FC236}">
                <a16:creationId xmlns:a16="http://schemas.microsoft.com/office/drawing/2014/main" id="{0FC404F0-4FC3-C7FD-86B7-97EF5F8C04C5}"/>
              </a:ext>
            </a:extLst>
          </p:cNvPr>
          <p:cNvSpPr txBox="1">
            <a:spLocks/>
          </p:cNvSpPr>
          <p:nvPr/>
        </p:nvSpPr>
        <p:spPr>
          <a:xfrm>
            <a:off x="6840474" y="4757749"/>
            <a:ext cx="5092446" cy="118585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Arial"/>
                <a:cs typeface="Arial"/>
              </a:rPr>
              <a:t>are we on target to successfully ACCOMPLISH our priorities?</a:t>
            </a:r>
            <a:endParaRPr lang="en-US" sz="2400" dirty="0"/>
          </a:p>
        </p:txBody>
      </p:sp>
      <p:sp>
        <p:nvSpPr>
          <p:cNvPr id="8" name="Oval 7">
            <a:extLst>
              <a:ext uri="{FF2B5EF4-FFF2-40B4-BE49-F238E27FC236}">
                <a16:creationId xmlns:a16="http://schemas.microsoft.com/office/drawing/2014/main" id="{828D8078-533B-B481-0506-CBCD96C4A39B}"/>
              </a:ext>
            </a:extLst>
          </p:cNvPr>
          <p:cNvSpPr/>
          <p:nvPr/>
        </p:nvSpPr>
        <p:spPr>
          <a:xfrm>
            <a:off x="1313688" y="4686299"/>
            <a:ext cx="914400" cy="914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BCDC579-AAF7-14C7-05A1-EC49FB528FCC}"/>
              </a:ext>
            </a:extLst>
          </p:cNvPr>
          <p:cNvSpPr/>
          <p:nvPr/>
        </p:nvSpPr>
        <p:spPr>
          <a:xfrm>
            <a:off x="399288" y="3730751"/>
            <a:ext cx="2743200" cy="27432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46491DC-81CE-1A71-D8E7-1BB125211C63}"/>
              </a:ext>
            </a:extLst>
          </p:cNvPr>
          <p:cNvSpPr/>
          <p:nvPr/>
        </p:nvSpPr>
        <p:spPr>
          <a:xfrm>
            <a:off x="-1" y="3429000"/>
            <a:ext cx="3447289" cy="34290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A01D70F-3E69-CAF9-F52A-E4D891C0D7D8}"/>
              </a:ext>
            </a:extLst>
          </p:cNvPr>
          <p:cNvSpPr/>
          <p:nvPr/>
        </p:nvSpPr>
        <p:spPr>
          <a:xfrm>
            <a:off x="856488" y="4229099"/>
            <a:ext cx="1828800" cy="18288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FFD9951-4D31-D84F-1872-EEB5AFF6CF98}"/>
              </a:ext>
            </a:extLst>
          </p:cNvPr>
          <p:cNvSpPr/>
          <p:nvPr/>
        </p:nvSpPr>
        <p:spPr>
          <a:xfrm>
            <a:off x="1563624" y="4948428"/>
            <a:ext cx="390144" cy="390143"/>
          </a:xfrm>
          <a:prstGeom prst="ellipse">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28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66C4B-8390-810A-CB38-ABB8108EA17D}"/>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7" name="Title 1">
            <a:extLst>
              <a:ext uri="{FF2B5EF4-FFF2-40B4-BE49-F238E27FC236}">
                <a16:creationId xmlns:a16="http://schemas.microsoft.com/office/drawing/2014/main" id="{A5B7ABB0-62F2-6F15-734F-625A498CBD34}"/>
              </a:ext>
            </a:extLst>
          </p:cNvPr>
          <p:cNvSpPr>
            <a:spLocks noGrp="1"/>
          </p:cNvSpPr>
          <p:nvPr>
            <p:ph type="title"/>
          </p:nvPr>
        </p:nvSpPr>
        <p:spPr>
          <a:xfrm>
            <a:off x="515471" y="457200"/>
            <a:ext cx="7696200" cy="1325563"/>
          </a:xfrm>
        </p:spPr>
        <p:txBody>
          <a:bodyPr vert="horz" lIns="91440" tIns="45720" rIns="91440" bIns="45720" rtlCol="0" anchor="ctr">
            <a:normAutofit fontScale="90000"/>
          </a:bodyPr>
          <a:lstStyle/>
          <a:p>
            <a:pPr algn="l"/>
            <a:r>
              <a:rPr lang="en-US" b="1" kern="1200" dirty="0">
                <a:latin typeface="+mj-lt"/>
                <a:ea typeface="+mj-ea"/>
                <a:cs typeface="+mj-cs"/>
              </a:rPr>
              <a:t>GO Team Discussion:</a:t>
            </a:r>
            <a:br>
              <a:rPr lang="en-US" b="1" kern="1200" dirty="0">
                <a:latin typeface="+mj-lt"/>
                <a:ea typeface="+mj-ea"/>
                <a:cs typeface="+mj-cs"/>
              </a:rPr>
            </a:br>
            <a:r>
              <a:rPr lang="en-US" b="1" kern="1200" dirty="0">
                <a:latin typeface="+mj-lt"/>
                <a:ea typeface="+mj-ea"/>
                <a:cs typeface="+mj-cs"/>
              </a:rPr>
              <a:t>Data Protocol</a:t>
            </a:r>
          </a:p>
        </p:txBody>
      </p:sp>
      <p:sp>
        <p:nvSpPr>
          <p:cNvPr id="8" name="TextBox 7">
            <a:extLst>
              <a:ext uri="{FF2B5EF4-FFF2-40B4-BE49-F238E27FC236}">
                <a16:creationId xmlns:a16="http://schemas.microsoft.com/office/drawing/2014/main" id="{5481779A-0CE7-0DAF-1F5F-EC7DC581845B}"/>
              </a:ext>
            </a:extLst>
          </p:cNvPr>
          <p:cNvSpPr txBox="1"/>
          <p:nvPr/>
        </p:nvSpPr>
        <p:spPr>
          <a:xfrm>
            <a:off x="2482231" y="2163390"/>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Tree>
    <p:extLst>
      <p:ext uri="{BB962C8B-B14F-4D97-AF65-F5344CB8AC3E}">
        <p14:creationId xmlns:p14="http://schemas.microsoft.com/office/powerpoint/2010/main" val="329652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480226859"/>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are </a:t>
            </a:r>
            <a:r>
              <a:rPr kumimoji="0" lang="en-US" sz="1800" b="1" i="0" u="none" strike="noStrike" kern="1200" cap="none" spc="0" normalizeH="0" baseline="0" noProof="0" dirty="0">
                <a:ln>
                  <a:noFill/>
                </a:ln>
                <a:solidFill>
                  <a:srgbClr val="A92A91"/>
                </a:solidFill>
                <a:effectLst/>
                <a:uLnTx/>
                <a:uFillTx/>
                <a:latin typeface="Avenir Next LT Pro"/>
                <a:ea typeface="+mn-ea"/>
                <a:cs typeface="+mn-cs"/>
              </a:rPr>
              <a:t>HERE</a:t>
            </a:r>
          </a:p>
        </p:txBody>
      </p:sp>
    </p:spTree>
    <p:extLst>
      <p:ext uri="{BB962C8B-B14F-4D97-AF65-F5344CB8AC3E}">
        <p14:creationId xmlns:p14="http://schemas.microsoft.com/office/powerpoint/2010/main" val="123225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F095-F5F5-381E-8A64-28CD5B449329}"/>
              </a:ext>
            </a:extLst>
          </p:cNvPr>
          <p:cNvSpPr>
            <a:spLocks noGrp="1"/>
          </p:cNvSpPr>
          <p:nvPr>
            <p:ph type="title"/>
          </p:nvPr>
        </p:nvSpPr>
        <p:spPr>
          <a:xfrm>
            <a:off x="2619712" y="2660904"/>
            <a:ext cx="4251106" cy="768096"/>
          </a:xfrm>
        </p:spPr>
        <p:txBody>
          <a:bodyPr/>
          <a:lstStyle/>
          <a:p>
            <a:r>
              <a:rPr lang="en-US" dirty="0"/>
              <a:t>Questions?</a:t>
            </a:r>
          </a:p>
        </p:txBody>
      </p:sp>
      <p:sp>
        <p:nvSpPr>
          <p:cNvPr id="4" name="Slide Number Placeholder 3">
            <a:extLst>
              <a:ext uri="{FF2B5EF4-FFF2-40B4-BE49-F238E27FC236}">
                <a16:creationId xmlns:a16="http://schemas.microsoft.com/office/drawing/2014/main" id="{3AB164B5-ADA1-96DA-4209-38A86523C641}"/>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39683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3"/>
            <a:ext cx="6400800" cy="2112637"/>
          </a:xfrm>
        </p:spPr>
        <p:txBody>
          <a:bodyPr/>
          <a:lstStyle/>
          <a:p>
            <a:r>
              <a:rPr lang="en-US" sz="4400" b="1" dirty="0">
                <a:solidFill>
                  <a:schemeClr val="accent6"/>
                </a:solidFill>
                <a:latin typeface="Arial Black" panose="020B0604020202020204" pitchFamily="34" charset="0"/>
                <a:cs typeface="Arial Black" panose="020B0604020202020204" pitchFamily="34" charset="0"/>
              </a:rPr>
              <a:t>Discussion: Optional School</a:t>
            </a:r>
            <a:br>
              <a:rPr lang="en-US" sz="4400" b="1" dirty="0">
                <a:solidFill>
                  <a:schemeClr val="accent6"/>
                </a:solidFill>
                <a:latin typeface="Arial Black" panose="020B0604020202020204" pitchFamily="34" charset="0"/>
                <a:cs typeface="Arial Black" panose="020B0604020202020204" pitchFamily="34" charset="0"/>
              </a:rPr>
            </a:br>
            <a:r>
              <a:rPr lang="en-US" sz="4400" b="1" dirty="0">
                <a:solidFill>
                  <a:schemeClr val="accent6"/>
                </a:solidFill>
                <a:latin typeface="Arial Black" panose="020B0604020202020204" pitchFamily="34" charset="0"/>
                <a:cs typeface="Arial Black" panose="020B0604020202020204" pitchFamily="34" charset="0"/>
              </a:rPr>
              <a:t>Uniform</a:t>
            </a:r>
          </a:p>
        </p:txBody>
      </p:sp>
    </p:spTree>
    <p:extLst>
      <p:ext uri="{BB962C8B-B14F-4D97-AF65-F5344CB8AC3E}">
        <p14:creationId xmlns:p14="http://schemas.microsoft.com/office/powerpoint/2010/main" val="107949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1A6-56DF-770E-7700-62BD0740C859}"/>
              </a:ext>
            </a:extLst>
          </p:cNvPr>
          <p:cNvSpPr>
            <a:spLocks noGrp="1"/>
          </p:cNvSpPr>
          <p:nvPr>
            <p:ph type="title"/>
          </p:nvPr>
        </p:nvSpPr>
        <p:spPr>
          <a:xfrm>
            <a:off x="713232" y="173736"/>
            <a:ext cx="10671048" cy="768096"/>
          </a:xfrm>
        </p:spPr>
        <p:txBody>
          <a:bodyPr/>
          <a:lstStyle/>
          <a:p>
            <a:r>
              <a:rPr lang="en-US" dirty="0">
                <a:solidFill>
                  <a:schemeClr val="tx2"/>
                </a:solidFill>
              </a:rPr>
              <a:t>Optional School Uniform</a:t>
            </a:r>
          </a:p>
        </p:txBody>
      </p:sp>
      <p:sp>
        <p:nvSpPr>
          <p:cNvPr id="3" name="Slide Number Placeholder 2">
            <a:extLst>
              <a:ext uri="{FF2B5EF4-FFF2-40B4-BE49-F238E27FC236}">
                <a16:creationId xmlns:a16="http://schemas.microsoft.com/office/drawing/2014/main" id="{3C105638-F151-49E1-7573-76AD04D6B3B2}"/>
              </a:ext>
            </a:extLst>
          </p:cNvPr>
          <p:cNvSpPr>
            <a:spLocks noGrp="1"/>
          </p:cNvSpPr>
          <p:nvPr>
            <p:ph type="sldNum" sz="quarter" idx="12"/>
          </p:nvPr>
        </p:nvSpPr>
        <p:spPr>
          <a:xfrm>
            <a:off x="11141964" y="6419275"/>
            <a:ext cx="987552" cy="274320"/>
          </a:xfrm>
        </p:spPr>
        <p:txBody>
          <a:bodyPr/>
          <a:lstStyle/>
          <a:p>
            <a:fld id="{48F63A3B-78C7-47BE-AE5E-E10140E04643}" type="slidenum">
              <a:rPr lang="en-US" smtClean="0"/>
              <a:pPr/>
              <a:t>16</a:t>
            </a:fld>
            <a:endParaRPr lang="en-US" dirty="0"/>
          </a:p>
        </p:txBody>
      </p:sp>
      <p:sp>
        <p:nvSpPr>
          <p:cNvPr id="4" name="Text Placeholder 3">
            <a:extLst>
              <a:ext uri="{FF2B5EF4-FFF2-40B4-BE49-F238E27FC236}">
                <a16:creationId xmlns:a16="http://schemas.microsoft.com/office/drawing/2014/main" id="{B2213480-0161-0C61-4D86-0E2B5698E6E6}"/>
              </a:ext>
            </a:extLst>
          </p:cNvPr>
          <p:cNvSpPr>
            <a:spLocks noGrp="1"/>
          </p:cNvSpPr>
          <p:nvPr>
            <p:ph type="body" idx="1"/>
          </p:nvPr>
        </p:nvSpPr>
        <p:spPr>
          <a:xfrm>
            <a:off x="656315" y="2435289"/>
            <a:ext cx="3328416" cy="3557016"/>
          </a:xfrm>
        </p:spPr>
        <p:txBody>
          <a:bodyPr/>
          <a:lstStyle/>
          <a:p>
            <a:r>
              <a:rPr lang="en-US" dirty="0"/>
              <a:t>Elementary</a:t>
            </a:r>
          </a:p>
        </p:txBody>
      </p:sp>
      <p:pic>
        <p:nvPicPr>
          <p:cNvPr id="16" name="Picture Placeholder 15" descr="A school building with a flag&#10;&#10;Description automatically generated">
            <a:extLst>
              <a:ext uri="{FF2B5EF4-FFF2-40B4-BE49-F238E27FC236}">
                <a16:creationId xmlns:a16="http://schemas.microsoft.com/office/drawing/2014/main" id="{4903371E-3A04-A40B-4C52-D546E0738B91}"/>
              </a:ext>
            </a:extLst>
          </p:cNvPr>
          <p:cNvPicPr>
            <a:picLocks noGrp="1" noChangeAspect="1"/>
          </p:cNvPicPr>
          <p:nvPr>
            <p:ph type="pic" sz="quarter" idx="23"/>
          </p:nvPr>
        </p:nvPicPr>
        <p:blipFill>
          <a:blip r:embed="rId2"/>
          <a:srcRect l="20891" r="20891"/>
          <a:stretch>
            <a:fillRect/>
          </a:stretch>
        </p:blipFill>
        <p:spPr>
          <a:xfrm>
            <a:off x="1854179" y="1950657"/>
            <a:ext cx="932688" cy="932688"/>
          </a:xfrm>
          <a:ln>
            <a:solidFill>
              <a:schemeClr val="accent3"/>
            </a:solidFill>
          </a:ln>
        </p:spPr>
      </p:pic>
      <p:sp>
        <p:nvSpPr>
          <p:cNvPr id="6" name="Text Placeholder 5">
            <a:extLst>
              <a:ext uri="{FF2B5EF4-FFF2-40B4-BE49-F238E27FC236}">
                <a16:creationId xmlns:a16="http://schemas.microsoft.com/office/drawing/2014/main" id="{8BFE91D3-286E-5744-9CC0-E9BDD9955347}"/>
              </a:ext>
            </a:extLst>
          </p:cNvPr>
          <p:cNvSpPr>
            <a:spLocks noGrp="1"/>
          </p:cNvSpPr>
          <p:nvPr>
            <p:ph type="body" sz="quarter" idx="18"/>
          </p:nvPr>
        </p:nvSpPr>
        <p:spPr>
          <a:xfrm>
            <a:off x="935207" y="3642297"/>
            <a:ext cx="2770632" cy="2206752"/>
          </a:xfrm>
        </p:spPr>
        <p:txBody>
          <a:bodyPr/>
          <a:lstStyle/>
          <a:p>
            <a:pPr marL="0" indent="0">
              <a:buNone/>
            </a:pPr>
            <a:r>
              <a:rPr lang="en-US" dirty="0">
                <a:solidFill>
                  <a:schemeClr val="tx1"/>
                </a:solidFill>
                <a:effectLst/>
              </a:rPr>
              <a:t>A school uniform is adopted upon the agreement of the principal and a majority vote of the School Governance Team (GO </a:t>
            </a:r>
            <a:r>
              <a:rPr lang="en-US" spc="-10" dirty="0">
                <a:solidFill>
                  <a:schemeClr val="tx1"/>
                </a:solidFill>
                <a:effectLst/>
              </a:rPr>
              <a:t>Team).</a:t>
            </a:r>
            <a:endParaRPr lang="en-US" dirty="0">
              <a:solidFill>
                <a:schemeClr val="tx1"/>
              </a:solidFill>
              <a:effectLst/>
            </a:endParaRPr>
          </a:p>
          <a:p>
            <a:endParaRPr lang="en-US" dirty="0"/>
          </a:p>
        </p:txBody>
      </p:sp>
      <p:sp>
        <p:nvSpPr>
          <p:cNvPr id="7" name="Text Placeholder 6">
            <a:extLst>
              <a:ext uri="{FF2B5EF4-FFF2-40B4-BE49-F238E27FC236}">
                <a16:creationId xmlns:a16="http://schemas.microsoft.com/office/drawing/2014/main" id="{B9A735E9-F36C-8856-1F79-12C7C7738B5E}"/>
              </a:ext>
            </a:extLst>
          </p:cNvPr>
          <p:cNvSpPr>
            <a:spLocks noGrp="1"/>
          </p:cNvSpPr>
          <p:nvPr>
            <p:ph type="body" sz="quarter" idx="15"/>
          </p:nvPr>
        </p:nvSpPr>
        <p:spPr>
          <a:xfrm>
            <a:off x="4387067" y="2435289"/>
            <a:ext cx="3328416" cy="3557016"/>
          </a:xfrm>
        </p:spPr>
        <p:txBody>
          <a:bodyPr/>
          <a:lstStyle/>
          <a:p>
            <a:r>
              <a:rPr lang="en-US" dirty="0"/>
              <a:t>Middle</a:t>
            </a:r>
          </a:p>
        </p:txBody>
      </p:sp>
      <p:pic>
        <p:nvPicPr>
          <p:cNvPr id="18" name="Picture Placeholder 17" descr="A group of children walking into a school&#10;&#10;Description automatically generated">
            <a:extLst>
              <a:ext uri="{FF2B5EF4-FFF2-40B4-BE49-F238E27FC236}">
                <a16:creationId xmlns:a16="http://schemas.microsoft.com/office/drawing/2014/main" id="{4AD3BCA5-6130-F87F-B0DE-B94E4C16C60E}"/>
              </a:ext>
            </a:extLst>
          </p:cNvPr>
          <p:cNvPicPr>
            <a:picLocks noGrp="1" noChangeAspect="1"/>
          </p:cNvPicPr>
          <p:nvPr>
            <p:ph type="pic" sz="quarter" idx="25"/>
          </p:nvPr>
        </p:nvPicPr>
        <p:blipFill>
          <a:blip r:embed="rId3"/>
          <a:srcRect t="10938" b="10938"/>
          <a:stretch>
            <a:fillRect/>
          </a:stretch>
        </p:blipFill>
        <p:spPr>
          <a:xfrm>
            <a:off x="5584931" y="1950657"/>
            <a:ext cx="932688" cy="932688"/>
          </a:xfrm>
          <a:ln>
            <a:solidFill>
              <a:schemeClr val="accent1">
                <a:lumMod val="75000"/>
              </a:schemeClr>
            </a:solidFill>
          </a:ln>
        </p:spPr>
      </p:pic>
      <p:sp>
        <p:nvSpPr>
          <p:cNvPr id="9" name="Text Placeholder 8">
            <a:extLst>
              <a:ext uri="{FF2B5EF4-FFF2-40B4-BE49-F238E27FC236}">
                <a16:creationId xmlns:a16="http://schemas.microsoft.com/office/drawing/2014/main" id="{4437B749-425E-05E3-141D-EDD70C2C079B}"/>
              </a:ext>
            </a:extLst>
          </p:cNvPr>
          <p:cNvSpPr>
            <a:spLocks noGrp="1"/>
          </p:cNvSpPr>
          <p:nvPr>
            <p:ph type="body" sz="quarter" idx="21"/>
          </p:nvPr>
        </p:nvSpPr>
        <p:spPr>
          <a:xfrm>
            <a:off x="4665959" y="3642297"/>
            <a:ext cx="2770632" cy="2206752"/>
          </a:xfrm>
        </p:spPr>
        <p:txBody>
          <a:bodyPr/>
          <a:lstStyle/>
          <a:p>
            <a:pPr marL="0" indent="0">
              <a:buNone/>
            </a:pPr>
            <a:r>
              <a:rPr lang="en-US" dirty="0">
                <a:solidFill>
                  <a:schemeClr val="tx1"/>
                </a:solidFill>
                <a:effectLst/>
              </a:rPr>
              <a:t>School uniforms are adopted upon the agreement of the principal, GO Team and the elected student government. If the school does not have an elected student government, then a majority vote must be secured from the student body to adopt a school uniform.</a:t>
            </a:r>
          </a:p>
          <a:p>
            <a:endParaRPr lang="en-US" dirty="0"/>
          </a:p>
        </p:txBody>
      </p:sp>
      <p:sp>
        <p:nvSpPr>
          <p:cNvPr id="10" name="Text Placeholder 9">
            <a:extLst>
              <a:ext uri="{FF2B5EF4-FFF2-40B4-BE49-F238E27FC236}">
                <a16:creationId xmlns:a16="http://schemas.microsoft.com/office/drawing/2014/main" id="{9B364895-FBB9-832F-FE9F-FA0C8E4C9C87}"/>
              </a:ext>
            </a:extLst>
          </p:cNvPr>
          <p:cNvSpPr>
            <a:spLocks noGrp="1"/>
          </p:cNvSpPr>
          <p:nvPr>
            <p:ph type="body" sz="quarter" idx="17"/>
          </p:nvPr>
        </p:nvSpPr>
        <p:spPr>
          <a:xfrm>
            <a:off x="8035523" y="2435289"/>
            <a:ext cx="3328416" cy="3557016"/>
          </a:xfrm>
        </p:spPr>
        <p:txBody>
          <a:bodyPr/>
          <a:lstStyle/>
          <a:p>
            <a:r>
              <a:rPr lang="en-US" dirty="0"/>
              <a:t>High</a:t>
            </a:r>
          </a:p>
        </p:txBody>
      </p:sp>
      <p:pic>
        <p:nvPicPr>
          <p:cNvPr id="20" name="Picture Placeholder 19">
            <a:extLst>
              <a:ext uri="{FF2B5EF4-FFF2-40B4-BE49-F238E27FC236}">
                <a16:creationId xmlns:a16="http://schemas.microsoft.com/office/drawing/2014/main" id="{E439337F-0A28-F49B-C404-195582CC5ED1}"/>
              </a:ext>
            </a:extLst>
          </p:cNvPr>
          <p:cNvPicPr>
            <a:picLocks noGrp="1" noChangeAspect="1"/>
          </p:cNvPicPr>
          <p:nvPr>
            <p:ph type="pic" sz="quarter" idx="24"/>
          </p:nvPr>
        </p:nvPicPr>
        <p:blipFill>
          <a:blip r:embed="rId4"/>
          <a:srcRect/>
          <a:stretch/>
        </p:blipFill>
        <p:spPr>
          <a:xfrm>
            <a:off x="9233387" y="1968945"/>
            <a:ext cx="932688" cy="932688"/>
          </a:xfrm>
          <a:ln>
            <a:solidFill>
              <a:schemeClr val="accent4"/>
            </a:solidFill>
          </a:ln>
        </p:spPr>
      </p:pic>
      <p:sp>
        <p:nvSpPr>
          <p:cNvPr id="12" name="Text Placeholder 11">
            <a:extLst>
              <a:ext uri="{FF2B5EF4-FFF2-40B4-BE49-F238E27FC236}">
                <a16:creationId xmlns:a16="http://schemas.microsoft.com/office/drawing/2014/main" id="{29A69A7B-1F93-CF7F-D5F3-0EB73861ADBC}"/>
              </a:ext>
            </a:extLst>
          </p:cNvPr>
          <p:cNvSpPr>
            <a:spLocks noGrp="1"/>
          </p:cNvSpPr>
          <p:nvPr>
            <p:ph type="body" sz="quarter" idx="22"/>
          </p:nvPr>
        </p:nvSpPr>
        <p:spPr>
          <a:xfrm>
            <a:off x="8314415" y="3642297"/>
            <a:ext cx="2770632" cy="2206752"/>
          </a:xfrm>
        </p:spPr>
        <p:txBody>
          <a:bodyPr/>
          <a:lstStyle/>
          <a:p>
            <a:pPr marL="0" indent="0">
              <a:buNone/>
            </a:pPr>
            <a:r>
              <a:rPr lang="en-US" dirty="0">
                <a:solidFill>
                  <a:schemeClr val="tx1"/>
                </a:solidFill>
                <a:effectLst/>
              </a:rPr>
              <a:t>School uniforms are adopted upon the agreement of the principal, GO Team and the elected student government. If the school does not have an elected student government, then a majority vote must be secured from the student body to adopt a school uniform.</a:t>
            </a:r>
          </a:p>
          <a:p>
            <a:endParaRPr lang="en-US" dirty="0"/>
          </a:p>
        </p:txBody>
      </p:sp>
      <p:sp>
        <p:nvSpPr>
          <p:cNvPr id="14" name="TextBox 13">
            <a:extLst>
              <a:ext uri="{FF2B5EF4-FFF2-40B4-BE49-F238E27FC236}">
                <a16:creationId xmlns:a16="http://schemas.microsoft.com/office/drawing/2014/main" id="{F8429688-D7E4-60BB-FA7C-9FCC307945B0}"/>
              </a:ext>
            </a:extLst>
          </p:cNvPr>
          <p:cNvSpPr txBox="1"/>
          <p:nvPr/>
        </p:nvSpPr>
        <p:spPr>
          <a:xfrm>
            <a:off x="692891" y="960703"/>
            <a:ext cx="10671048" cy="1200329"/>
          </a:xfrm>
          <a:prstGeom prst="rect">
            <a:avLst/>
          </a:prstGeom>
          <a:noFill/>
        </p:spPr>
        <p:txBody>
          <a:bodyPr wrap="square" lIns="91440" tIns="45720" rIns="91440" bIns="45720" rtlCol="0" anchor="t">
            <a:spAutoFit/>
          </a:bodyPr>
          <a:lstStyle/>
          <a:p>
            <a:r>
              <a:rPr lang="en-US" dirty="0"/>
              <a:t>In the 2023-2024 school year, the APS Board of Education updated the </a:t>
            </a:r>
            <a:r>
              <a:rPr lang="en-US" dirty="0">
                <a:hlinkClick r:id="rId5"/>
              </a:rPr>
              <a:t>district’s dress code policy</a:t>
            </a:r>
            <a:r>
              <a:rPr lang="en-US" dirty="0"/>
              <a:t>.  As part of the update, starting with the 2025-2026 school year if a school wishes to </a:t>
            </a:r>
            <a:r>
              <a:rPr lang="en-US" b="1" dirty="0">
                <a:highlight>
                  <a:srgbClr val="FFFF00"/>
                </a:highlight>
              </a:rPr>
              <a:t>maintain or explore implementing</a:t>
            </a:r>
            <a:r>
              <a:rPr lang="en-US" dirty="0"/>
              <a:t> an optional school uniform, it </a:t>
            </a:r>
            <a:r>
              <a:rPr lang="en-US" b="1" dirty="0"/>
              <a:t>must</a:t>
            </a:r>
            <a:r>
              <a:rPr lang="en-US" dirty="0"/>
              <a:t> go through an engagement process and have a vote as outlined below:</a:t>
            </a:r>
          </a:p>
          <a:p>
            <a:endParaRPr lang="en-US" dirty="0"/>
          </a:p>
        </p:txBody>
      </p:sp>
      <p:sp>
        <p:nvSpPr>
          <p:cNvPr id="5" name="TextBox 4">
            <a:extLst>
              <a:ext uri="{FF2B5EF4-FFF2-40B4-BE49-F238E27FC236}">
                <a16:creationId xmlns:a16="http://schemas.microsoft.com/office/drawing/2014/main" id="{026E1EAE-E880-CFFE-7FD8-DC36F9119ECF}"/>
              </a:ext>
            </a:extLst>
          </p:cNvPr>
          <p:cNvSpPr txBox="1"/>
          <p:nvPr/>
        </p:nvSpPr>
        <p:spPr>
          <a:xfrm>
            <a:off x="656315" y="6232849"/>
            <a:ext cx="10707624" cy="338554"/>
          </a:xfrm>
          <a:prstGeom prst="rect">
            <a:avLst/>
          </a:prstGeom>
          <a:solidFill>
            <a:schemeClr val="accent3"/>
          </a:solidFill>
          <a:ln w="19050">
            <a:solidFill>
              <a:schemeClr val="accent6"/>
            </a:solidFill>
          </a:ln>
        </p:spPr>
        <p:txBody>
          <a:bodyPr wrap="square" rtlCol="0">
            <a:spAutoFit/>
          </a:bodyPr>
          <a:lstStyle/>
          <a:p>
            <a:r>
              <a:rPr lang="en-US" sz="1600" b="1" dirty="0"/>
              <a:t>If your school currently has a school uniform and wishes to continue it, you must go through this process!</a:t>
            </a:r>
          </a:p>
        </p:txBody>
      </p:sp>
    </p:spTree>
    <p:extLst>
      <p:ext uri="{BB962C8B-B14F-4D97-AF65-F5344CB8AC3E}">
        <p14:creationId xmlns:p14="http://schemas.microsoft.com/office/powerpoint/2010/main" val="111721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746-EA16-E9AC-D5CD-8653B392345F}"/>
              </a:ext>
            </a:extLst>
          </p:cNvPr>
          <p:cNvSpPr>
            <a:spLocks noGrp="1"/>
          </p:cNvSpPr>
          <p:nvPr>
            <p:ph type="title"/>
          </p:nvPr>
        </p:nvSpPr>
        <p:spPr>
          <a:xfrm>
            <a:off x="3424335" y="59509"/>
            <a:ext cx="8767665" cy="1536026"/>
          </a:xfrm>
        </p:spPr>
        <p:txBody>
          <a:bodyPr wrap="none" anchor="t">
            <a:noAutofit/>
          </a:bodyPr>
          <a:lstStyle/>
          <a:p>
            <a:pPr algn="ctr">
              <a:lnSpc>
                <a:spcPct val="90000"/>
              </a:lnSpc>
            </a:pPr>
            <a:r>
              <a:rPr lang="en-US" sz="4000" dirty="0">
                <a:solidFill>
                  <a:schemeClr val="accent4"/>
                </a:solidFill>
              </a:rPr>
              <a:t>ABOE Policy JCDB</a:t>
            </a:r>
            <a:br>
              <a:rPr lang="en-US" sz="4000" dirty="0">
                <a:solidFill>
                  <a:schemeClr val="accent4"/>
                </a:solidFill>
              </a:rPr>
            </a:br>
            <a:r>
              <a:rPr lang="en-US" sz="4000" dirty="0">
                <a:solidFill>
                  <a:schemeClr val="accent4"/>
                </a:solidFill>
              </a:rPr>
              <a:t>Student Dress Code</a:t>
            </a:r>
            <a:br>
              <a:rPr lang="en-US" sz="4000" dirty="0">
                <a:solidFill>
                  <a:schemeClr val="accent4"/>
                </a:solidFill>
              </a:rPr>
            </a:br>
            <a:r>
              <a:rPr lang="en-US" sz="1400" b="0" i="1" dirty="0">
                <a:solidFill>
                  <a:schemeClr val="tx1"/>
                </a:solidFill>
                <a:latin typeface="Arial" panose="020B0604020202020204" pitchFamily="34" charset="0"/>
                <a:cs typeface="Arial" panose="020B0604020202020204" pitchFamily="34" charset="0"/>
              </a:rPr>
              <a:t>(</a:t>
            </a:r>
            <a:r>
              <a:rPr lang="en-US" sz="1400" b="0" i="1" cap="none" dirty="0">
                <a:solidFill>
                  <a:schemeClr val="tx1"/>
                </a:solidFill>
                <a:latin typeface="Arial" panose="020B0604020202020204" pitchFamily="34" charset="0"/>
                <a:cs typeface="Arial" panose="020B0604020202020204" pitchFamily="34" charset="0"/>
              </a:rPr>
              <a:t>Last Revised, 06/03/2024</a:t>
            </a:r>
            <a:r>
              <a:rPr lang="en-US" sz="1400" b="0" i="1" dirty="0">
                <a:solidFill>
                  <a:schemeClr val="tx1"/>
                </a:solidFill>
                <a:latin typeface="Arial" panose="020B0604020202020204" pitchFamily="34" charset="0"/>
                <a:cs typeface="Arial" panose="020B0604020202020204" pitchFamily="34" charset="0"/>
              </a:rPr>
              <a:t>)</a:t>
            </a:r>
          </a:p>
        </p:txBody>
      </p:sp>
      <p:sp>
        <p:nvSpPr>
          <p:cNvPr id="9" name="Text Placeholder 2">
            <a:extLst>
              <a:ext uri="{FF2B5EF4-FFF2-40B4-BE49-F238E27FC236}">
                <a16:creationId xmlns:a16="http://schemas.microsoft.com/office/drawing/2014/main" id="{5DE50540-D15D-08FA-913B-2C5FC666F157}"/>
              </a:ext>
            </a:extLst>
          </p:cNvPr>
          <p:cNvSpPr>
            <a:spLocks noGrp="1"/>
          </p:cNvSpPr>
          <p:nvPr>
            <p:ph type="body" idx="1"/>
          </p:nvPr>
        </p:nvSpPr>
        <p:spPr>
          <a:xfrm>
            <a:off x="3657020" y="2023349"/>
            <a:ext cx="3822192" cy="521107"/>
          </a:xfrm>
        </p:spPr>
        <p:txBody>
          <a:bodyPr/>
          <a:lstStyle/>
          <a:p>
            <a:pPr algn="ctr"/>
            <a:r>
              <a:rPr lang="en-US" sz="3200" u="sng" dirty="0"/>
              <a:t>Requirements</a:t>
            </a:r>
          </a:p>
        </p:txBody>
      </p:sp>
      <p:sp>
        <p:nvSpPr>
          <p:cNvPr id="3" name="Content Placeholder 2">
            <a:extLst>
              <a:ext uri="{FF2B5EF4-FFF2-40B4-BE49-F238E27FC236}">
                <a16:creationId xmlns:a16="http://schemas.microsoft.com/office/drawing/2014/main" id="{B4EE6BBE-A18C-528A-5514-5C09534F9627}"/>
              </a:ext>
            </a:extLst>
          </p:cNvPr>
          <p:cNvSpPr>
            <a:spLocks noGrp="1"/>
          </p:cNvSpPr>
          <p:nvPr>
            <p:ph sz="half" idx="2"/>
          </p:nvPr>
        </p:nvSpPr>
        <p:spPr>
          <a:xfrm>
            <a:off x="3657020" y="2736526"/>
            <a:ext cx="3822192" cy="3174080"/>
          </a:xfrm>
          <a:ln>
            <a:solidFill>
              <a:schemeClr val="bg2">
                <a:lumMod val="75000"/>
              </a:schemeClr>
            </a:solidFill>
          </a:ln>
        </p:spPr>
        <p:txBody>
          <a:bodyPr>
            <a:noAutofit/>
          </a:bodyPr>
          <a:lstStyle/>
          <a:p>
            <a:pPr marL="457200" indent="-457200">
              <a:lnSpc>
                <a:spcPct val="110000"/>
              </a:lnSpc>
              <a:spcBef>
                <a:spcPts val="0"/>
              </a:spcBef>
              <a:spcAft>
                <a:spcPts val="1200"/>
              </a:spcAft>
              <a:buFont typeface="Arial" panose="020B0604020202020204" pitchFamily="34" charset="0"/>
              <a:buAutoNum type="arabicPeriod"/>
            </a:pPr>
            <a:r>
              <a:rPr lang="en-US" sz="2000" dirty="0"/>
              <a:t>A top of non-see through fabric</a:t>
            </a:r>
          </a:p>
          <a:p>
            <a:pPr marL="457200" indent="-457200">
              <a:lnSpc>
                <a:spcPct val="110000"/>
              </a:lnSpc>
              <a:spcBef>
                <a:spcPts val="0"/>
              </a:spcBef>
              <a:spcAft>
                <a:spcPts val="1200"/>
              </a:spcAft>
              <a:buFont typeface="Arial" panose="020B0604020202020204" pitchFamily="34" charset="0"/>
              <a:buAutoNum type="arabicPeriod"/>
            </a:pPr>
            <a:r>
              <a:rPr lang="en-US" sz="2000" dirty="0"/>
              <a:t>A bottom of non-see through fabric</a:t>
            </a:r>
          </a:p>
          <a:p>
            <a:pPr marL="457200" indent="-457200">
              <a:lnSpc>
                <a:spcPct val="110000"/>
              </a:lnSpc>
              <a:spcBef>
                <a:spcPts val="0"/>
              </a:spcBef>
              <a:spcAft>
                <a:spcPts val="1200"/>
              </a:spcAft>
              <a:buFont typeface="Arial" panose="020B0604020202020204" pitchFamily="34" charset="0"/>
              <a:buAutoNum type="arabicPeriod"/>
            </a:pPr>
            <a:r>
              <a:rPr lang="en-US" sz="2000" dirty="0"/>
              <a:t>Shoes</a:t>
            </a:r>
          </a:p>
          <a:p>
            <a:pPr marL="457200" indent="-457200">
              <a:lnSpc>
                <a:spcPct val="110000"/>
              </a:lnSpc>
              <a:spcBef>
                <a:spcPts val="0"/>
              </a:spcBef>
              <a:spcAft>
                <a:spcPts val="1200"/>
              </a:spcAft>
              <a:buFont typeface="Arial" panose="020B0604020202020204" pitchFamily="34" charset="0"/>
              <a:buAutoNum type="arabicPeriod"/>
            </a:pPr>
            <a:r>
              <a:rPr lang="en-US" sz="2000" dirty="0"/>
              <a:t>Undergarments that are not visible</a:t>
            </a:r>
          </a:p>
        </p:txBody>
      </p:sp>
      <p:sp>
        <p:nvSpPr>
          <p:cNvPr id="4" name="Content Placeholder 3">
            <a:extLst>
              <a:ext uri="{FF2B5EF4-FFF2-40B4-BE49-F238E27FC236}">
                <a16:creationId xmlns:a16="http://schemas.microsoft.com/office/drawing/2014/main" id="{1A6D0DB8-8B95-9EA1-1DBB-7FCDA62E5CBD}"/>
              </a:ext>
            </a:extLst>
          </p:cNvPr>
          <p:cNvSpPr>
            <a:spLocks noGrp="1"/>
          </p:cNvSpPr>
          <p:nvPr>
            <p:ph sz="quarter" idx="4"/>
          </p:nvPr>
        </p:nvSpPr>
        <p:spPr>
          <a:xfrm>
            <a:off x="8165104" y="2668262"/>
            <a:ext cx="3741928" cy="3684588"/>
          </a:xfrm>
          <a:ln>
            <a:solidFill>
              <a:schemeClr val="bg2">
                <a:lumMod val="75000"/>
              </a:schemeClr>
            </a:solidFill>
          </a:ln>
        </p:spPr>
        <p:txBody>
          <a:bodyPr>
            <a:noAutofit/>
          </a:bodyPr>
          <a:lstStyle/>
          <a:p>
            <a:pPr marL="457200" indent="-457200">
              <a:spcBef>
                <a:spcPts val="0"/>
              </a:spcBef>
              <a:spcAft>
                <a:spcPts val="1200"/>
              </a:spcAft>
              <a:buAutoNum type="arabicPeriod"/>
            </a:pPr>
            <a:r>
              <a:rPr lang="en-US" sz="2000" dirty="0"/>
              <a:t>No words or symbols that are gang-related, sexually suggestive, obscene or promote illegal behavior</a:t>
            </a:r>
          </a:p>
          <a:p>
            <a:pPr marL="457200" indent="-457200">
              <a:spcBef>
                <a:spcPts val="0"/>
              </a:spcBef>
              <a:spcAft>
                <a:spcPts val="1200"/>
              </a:spcAft>
              <a:buAutoNum type="arabicPeriod"/>
            </a:pPr>
            <a:r>
              <a:rPr lang="en-US" sz="2000" dirty="0"/>
              <a:t>Nothing associated with alcohol, illegal drugs or tobacco</a:t>
            </a:r>
          </a:p>
          <a:p>
            <a:pPr marL="457200" indent="-457200">
              <a:spcBef>
                <a:spcPts val="0"/>
              </a:spcBef>
              <a:spcAft>
                <a:spcPts val="1200"/>
              </a:spcAft>
              <a:buAutoNum type="arabicPeriod"/>
            </a:pPr>
            <a:r>
              <a:rPr lang="en-US" sz="2000" dirty="0"/>
              <a:t>No flip-flops, athletic slides or footwear that doesn’t support the front and back of the foot</a:t>
            </a:r>
          </a:p>
        </p:txBody>
      </p:sp>
      <p:sp>
        <p:nvSpPr>
          <p:cNvPr id="13" name="Slide Number Placeholder 6">
            <a:extLst>
              <a:ext uri="{FF2B5EF4-FFF2-40B4-BE49-F238E27FC236}">
                <a16:creationId xmlns:a16="http://schemas.microsoft.com/office/drawing/2014/main" id="{BE968DF5-1809-9003-8FEB-00E655E5B7C4}"/>
              </a:ext>
            </a:extLst>
          </p:cNvPr>
          <p:cNvSpPr>
            <a:spLocks noGrp="1"/>
          </p:cNvSpPr>
          <p:nvPr>
            <p:ph type="sldNum" sz="quarter" idx="12"/>
          </p:nvPr>
        </p:nvSpPr>
        <p:spPr>
          <a:xfrm>
            <a:off x="11062187" y="6405309"/>
            <a:ext cx="987552" cy="274320"/>
          </a:xfrm>
        </p:spPr>
        <p:txBody>
          <a:bodyPr/>
          <a:lstStyle/>
          <a:p>
            <a:pPr>
              <a:spcAft>
                <a:spcPts val="600"/>
              </a:spcAft>
            </a:pPr>
            <a:fld id="{AEC10A0C-BB77-FD4A-8FA4-D4334D01E3A4}" type="slidenum">
              <a:rPr lang="en-US" smtClean="0"/>
              <a:pPr>
                <a:spcAft>
                  <a:spcPts val="600"/>
                </a:spcAft>
              </a:pPr>
              <a:t>17</a:t>
            </a:fld>
            <a:endParaRPr lang="en-US" dirty="0"/>
          </a:p>
        </p:txBody>
      </p:sp>
      <p:sp>
        <p:nvSpPr>
          <p:cNvPr id="5" name="Text Placeholder 2">
            <a:extLst>
              <a:ext uri="{FF2B5EF4-FFF2-40B4-BE49-F238E27FC236}">
                <a16:creationId xmlns:a16="http://schemas.microsoft.com/office/drawing/2014/main" id="{12D32B54-09C6-125A-EB2A-DB5FD9C6EE9F}"/>
              </a:ext>
            </a:extLst>
          </p:cNvPr>
          <p:cNvSpPr txBox="1">
            <a:spLocks/>
          </p:cNvSpPr>
          <p:nvPr/>
        </p:nvSpPr>
        <p:spPr>
          <a:xfrm>
            <a:off x="8227547" y="1982755"/>
            <a:ext cx="3822192" cy="521106"/>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0"/>
              </a:spcBef>
              <a:buFont typeface="Arial" panose="020B0604020202020204" pitchFamily="34" charset="0"/>
              <a:buNone/>
              <a:defRPr sz="1350" b="1" kern="1200" cap="all" baseline="0">
                <a:solidFill>
                  <a:schemeClr val="accent6"/>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270"/>
              </a:spcBef>
              <a:buFont typeface="Arial" panose="020B0604020202020204" pitchFamily="34" charset="0"/>
              <a:buNone/>
              <a:defRPr sz="1500" b="1" kern="1200">
                <a:solidFill>
                  <a:schemeClr val="accent6"/>
                </a:solidFill>
                <a:latin typeface="+mn-lt"/>
                <a:ea typeface="+mn-ea"/>
                <a:cs typeface="+mn-cs"/>
              </a:defRPr>
            </a:lvl2pPr>
            <a:lvl3pPr marL="685800" indent="0" algn="l" defTabSz="685800" rtl="0" eaLnBrk="1" latinLnBrk="0" hangingPunct="1">
              <a:lnSpc>
                <a:spcPct val="100000"/>
              </a:lnSpc>
              <a:spcBef>
                <a:spcPts val="270"/>
              </a:spcBef>
              <a:buFont typeface="Arial" panose="020B0604020202020204" pitchFamily="34" charset="0"/>
              <a:buNone/>
              <a:defRPr sz="1350" b="1" kern="1200">
                <a:solidFill>
                  <a:schemeClr val="accent6"/>
                </a:solidFill>
                <a:latin typeface="+mn-lt"/>
                <a:ea typeface="+mn-ea"/>
                <a:cs typeface="+mn-cs"/>
              </a:defRPr>
            </a:lvl3pPr>
            <a:lvl4pPr marL="1028700" indent="0" algn="l" defTabSz="685800" rtl="0" eaLnBrk="1" latinLnBrk="0" hangingPunct="1">
              <a:lnSpc>
                <a:spcPct val="100000"/>
              </a:lnSpc>
              <a:spcBef>
                <a:spcPts val="270"/>
              </a:spcBef>
              <a:buFont typeface="Arial" panose="020B0604020202020204" pitchFamily="34" charset="0"/>
              <a:buNone/>
              <a:defRPr sz="1200" b="1" kern="1200">
                <a:solidFill>
                  <a:schemeClr val="accent6"/>
                </a:solidFill>
                <a:latin typeface="+mn-lt"/>
                <a:ea typeface="+mn-ea"/>
                <a:cs typeface="+mn-cs"/>
              </a:defRPr>
            </a:lvl4pPr>
            <a:lvl5pPr marL="1371600" indent="0" algn="l" defTabSz="685800" rtl="0" eaLnBrk="1" latinLnBrk="0" hangingPunct="1">
              <a:lnSpc>
                <a:spcPct val="100000"/>
              </a:lnSpc>
              <a:spcBef>
                <a:spcPts val="270"/>
              </a:spcBef>
              <a:buFont typeface="Arial" panose="020B0604020202020204" pitchFamily="34" charset="0"/>
              <a:buNone/>
              <a:defRPr sz="1200" b="1" kern="1200">
                <a:solidFill>
                  <a:schemeClr val="accent6"/>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u="sng" dirty="0"/>
              <a:t>Restrictions</a:t>
            </a:r>
          </a:p>
        </p:txBody>
      </p:sp>
      <p:sp>
        <p:nvSpPr>
          <p:cNvPr id="6" name="TextBox 5">
            <a:extLst>
              <a:ext uri="{FF2B5EF4-FFF2-40B4-BE49-F238E27FC236}">
                <a16:creationId xmlns:a16="http://schemas.microsoft.com/office/drawing/2014/main" id="{B1C6FDE7-C98E-E167-C793-D9F1FB652FFC}"/>
              </a:ext>
            </a:extLst>
          </p:cNvPr>
          <p:cNvSpPr txBox="1"/>
          <p:nvPr/>
        </p:nvSpPr>
        <p:spPr>
          <a:xfrm>
            <a:off x="3428254" y="1449022"/>
            <a:ext cx="8763746" cy="369332"/>
          </a:xfrm>
          <a:prstGeom prst="rect">
            <a:avLst/>
          </a:prstGeom>
          <a:noFill/>
        </p:spPr>
        <p:txBody>
          <a:bodyPr wrap="square" rtlCol="0">
            <a:spAutoFit/>
          </a:bodyPr>
          <a:lstStyle/>
          <a:p>
            <a:pPr algn="ctr"/>
            <a:r>
              <a:rPr lang="en-US" dirty="0">
                <a:hlinkClick r:id="rId2"/>
              </a:rPr>
              <a:t>http://tinyAPS.com/?APSDressCodePolicy</a:t>
            </a:r>
            <a:endParaRPr lang="en-US" dirty="0"/>
          </a:p>
        </p:txBody>
      </p:sp>
    </p:spTree>
    <p:extLst>
      <p:ext uri="{BB962C8B-B14F-4D97-AF65-F5344CB8AC3E}">
        <p14:creationId xmlns:p14="http://schemas.microsoft.com/office/powerpoint/2010/main" val="190737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9947-9360-AF0D-98EF-7E0FEFC76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C782E-0451-75BD-6CCE-5372C7ACBC5D}"/>
              </a:ext>
            </a:extLst>
          </p:cNvPr>
          <p:cNvSpPr>
            <a:spLocks noGrp="1"/>
          </p:cNvSpPr>
          <p:nvPr>
            <p:ph type="title"/>
          </p:nvPr>
        </p:nvSpPr>
        <p:spPr>
          <a:xfrm>
            <a:off x="1426091" y="152994"/>
            <a:ext cx="10671048" cy="768096"/>
          </a:xfrm>
        </p:spPr>
        <p:txBody>
          <a:bodyPr anchor="t">
            <a:normAutofit/>
          </a:bodyPr>
          <a:lstStyle/>
          <a:p>
            <a:r>
              <a:rPr lang="en-US" dirty="0"/>
              <a:t>School-specific Dress Codes</a:t>
            </a:r>
          </a:p>
        </p:txBody>
      </p:sp>
      <p:sp>
        <p:nvSpPr>
          <p:cNvPr id="10" name="Slide Number Placeholder 4">
            <a:extLst>
              <a:ext uri="{FF2B5EF4-FFF2-40B4-BE49-F238E27FC236}">
                <a16:creationId xmlns:a16="http://schemas.microsoft.com/office/drawing/2014/main" id="{87140FDA-2296-F55E-1861-BF1FA42AADF0}"/>
              </a:ext>
            </a:extLst>
          </p:cNvPr>
          <p:cNvSpPr>
            <a:spLocks noGrp="1"/>
          </p:cNvSpPr>
          <p:nvPr>
            <p:ph type="sldNum" sz="quarter" idx="12"/>
          </p:nvPr>
        </p:nvSpPr>
        <p:spPr>
          <a:xfrm>
            <a:off x="11204448" y="6430686"/>
            <a:ext cx="987552" cy="274320"/>
          </a:xfrm>
        </p:spPr>
        <p:txBody>
          <a:bodyPr anchor="ctr">
            <a:normAutofit/>
          </a:bodyPr>
          <a:lstStyle/>
          <a:p>
            <a:pPr>
              <a:spcAft>
                <a:spcPts val="600"/>
              </a:spcAft>
            </a:pPr>
            <a:fld id="{AEC10A0C-BB77-FD4A-8FA4-D4334D01E3A4}" type="slidenum">
              <a:rPr lang="en-US" smtClean="0"/>
              <a:pPr>
                <a:spcAft>
                  <a:spcPts val="600"/>
                </a:spcAft>
              </a:pPr>
              <a:t>18</a:t>
            </a:fld>
            <a:endParaRPr lang="en-US" dirty="0"/>
          </a:p>
        </p:txBody>
      </p:sp>
      <p:graphicFrame>
        <p:nvGraphicFramePr>
          <p:cNvPr id="12" name="Content Placeholder 2">
            <a:extLst>
              <a:ext uri="{FF2B5EF4-FFF2-40B4-BE49-F238E27FC236}">
                <a16:creationId xmlns:a16="http://schemas.microsoft.com/office/drawing/2014/main" id="{276CFC5E-3DF4-17F1-4B83-E315A6EC1E02}"/>
              </a:ext>
            </a:extLst>
          </p:cNvPr>
          <p:cNvGraphicFramePr>
            <a:graphicFrameLocks noGrp="1"/>
          </p:cNvGraphicFramePr>
          <p:nvPr>
            <p:ph sz="half" idx="1"/>
            <p:extLst>
              <p:ext uri="{D42A27DB-BD31-4B8C-83A1-F6EECF244321}">
                <p14:modId xmlns:p14="http://schemas.microsoft.com/office/powerpoint/2010/main" val="777010013"/>
              </p:ext>
            </p:extLst>
          </p:nvPr>
        </p:nvGraphicFramePr>
        <p:xfrm>
          <a:off x="539496" y="2155371"/>
          <a:ext cx="11119104" cy="438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3D0D57C-73EB-B961-86E5-DC66E1BCA245}"/>
              </a:ext>
            </a:extLst>
          </p:cNvPr>
          <p:cNvSpPr txBox="1"/>
          <p:nvPr/>
        </p:nvSpPr>
        <p:spPr>
          <a:xfrm>
            <a:off x="1558960" y="781131"/>
            <a:ext cx="10139264" cy="1107996"/>
          </a:xfrm>
          <a:prstGeom prst="rect">
            <a:avLst/>
          </a:prstGeom>
          <a:noFill/>
        </p:spPr>
        <p:txBody>
          <a:bodyPr wrap="square" rtlCol="0">
            <a:spAutoFit/>
          </a:bodyPr>
          <a:lstStyle/>
          <a:p>
            <a:pPr algn="ctr"/>
            <a:r>
              <a:rPr lang="en-US" sz="2200" b="1" i="0" dirty="0">
                <a:highlight>
                  <a:srgbClr val="FFFF00"/>
                </a:highlight>
              </a:rPr>
              <a:t>We have one districtwide student dress code adopted</a:t>
            </a:r>
          </a:p>
          <a:p>
            <a:pPr algn="ctr"/>
            <a:r>
              <a:rPr lang="en-US" sz="2200" b="1" i="0" dirty="0">
                <a:highlight>
                  <a:srgbClr val="FFFF00"/>
                </a:highlight>
              </a:rPr>
              <a:t>by the Atlanta Board of Education. </a:t>
            </a:r>
          </a:p>
          <a:p>
            <a:pPr algn="ctr"/>
            <a:r>
              <a:rPr lang="en-US" sz="2200" b="1" i="0" dirty="0">
                <a:highlight>
                  <a:srgbClr val="FFFF00"/>
                </a:highlight>
              </a:rPr>
              <a:t>School-specific dress codes may not contradict Board policy.</a:t>
            </a:r>
            <a:r>
              <a:rPr lang="en-US" sz="2200" b="0" i="0" dirty="0">
                <a:highlight>
                  <a:srgbClr val="FFFF00"/>
                </a:highlight>
              </a:rPr>
              <a:t> </a:t>
            </a:r>
          </a:p>
        </p:txBody>
      </p:sp>
      <p:sp>
        <p:nvSpPr>
          <p:cNvPr id="6" name="TextBox 5">
            <a:extLst>
              <a:ext uri="{FF2B5EF4-FFF2-40B4-BE49-F238E27FC236}">
                <a16:creationId xmlns:a16="http://schemas.microsoft.com/office/drawing/2014/main" id="{607EAD42-0351-DE48-736E-07F0C66BD15A}"/>
              </a:ext>
            </a:extLst>
          </p:cNvPr>
          <p:cNvSpPr txBox="1"/>
          <p:nvPr/>
        </p:nvSpPr>
        <p:spPr>
          <a:xfrm>
            <a:off x="806197" y="1988325"/>
            <a:ext cx="11119103" cy="461665"/>
          </a:xfrm>
          <a:prstGeom prst="rect">
            <a:avLst/>
          </a:prstGeom>
          <a:noFill/>
        </p:spPr>
        <p:txBody>
          <a:bodyPr wrap="square" rtlCol="0">
            <a:spAutoFit/>
          </a:bodyPr>
          <a:lstStyle/>
          <a:p>
            <a:pPr algn="ctr"/>
            <a:r>
              <a:rPr lang="en-US" sz="2400" b="1" i="0" u="sng" dirty="0"/>
              <a:t>Examples of problematic school specific dress-code provisions</a:t>
            </a:r>
            <a:endParaRPr lang="en-US" sz="2400" dirty="0"/>
          </a:p>
        </p:txBody>
      </p:sp>
    </p:spTree>
    <p:extLst>
      <p:ext uri="{BB962C8B-B14F-4D97-AF65-F5344CB8AC3E}">
        <p14:creationId xmlns:p14="http://schemas.microsoft.com/office/powerpoint/2010/main" val="39053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78BE-11FD-FCD8-6A7A-9B7CE2972CA5}"/>
              </a:ext>
            </a:extLst>
          </p:cNvPr>
          <p:cNvSpPr>
            <a:spLocks noGrp="1"/>
          </p:cNvSpPr>
          <p:nvPr>
            <p:ph type="title"/>
          </p:nvPr>
        </p:nvSpPr>
        <p:spPr>
          <a:xfrm>
            <a:off x="4089972" y="274802"/>
            <a:ext cx="6766560" cy="768096"/>
          </a:xfrm>
        </p:spPr>
        <p:txBody>
          <a:bodyPr anchor="t">
            <a:noAutofit/>
          </a:bodyPr>
          <a:lstStyle/>
          <a:p>
            <a:r>
              <a:rPr lang="en-US" sz="4000" b="1" dirty="0">
                <a:solidFill>
                  <a:schemeClr val="tx2"/>
                </a:solidFill>
              </a:rPr>
              <a:t>School Uniforms</a:t>
            </a:r>
          </a:p>
        </p:txBody>
      </p:sp>
      <p:sp>
        <p:nvSpPr>
          <p:cNvPr id="3" name="Content Placeholder 2">
            <a:extLst>
              <a:ext uri="{FF2B5EF4-FFF2-40B4-BE49-F238E27FC236}">
                <a16:creationId xmlns:a16="http://schemas.microsoft.com/office/drawing/2014/main" id="{9585A82A-1732-D740-03D1-FD8EC1850F6C}"/>
              </a:ext>
            </a:extLst>
          </p:cNvPr>
          <p:cNvSpPr>
            <a:spLocks noGrp="1"/>
          </p:cNvSpPr>
          <p:nvPr>
            <p:ph idx="1"/>
          </p:nvPr>
        </p:nvSpPr>
        <p:spPr>
          <a:xfrm>
            <a:off x="4089972" y="1491296"/>
            <a:ext cx="6766560" cy="4453395"/>
          </a:xfrm>
        </p:spPr>
        <p:txBody>
          <a:bodyPr vert="horz" lIns="91440" tIns="45720" rIns="91440" bIns="45720" rtlCol="0">
            <a:noAutofit/>
          </a:bodyPr>
          <a:lstStyle/>
          <a:p>
            <a:pPr fontAlgn="base"/>
            <a:r>
              <a:rPr lang="en-US" sz="3200" b="0" i="0" dirty="0">
                <a:effectLst/>
              </a:rPr>
              <a:t>Schools may choose to adopt an </a:t>
            </a:r>
            <a:r>
              <a:rPr lang="en-US" sz="3200" b="1" i="1" u="sng" dirty="0">
                <a:effectLst/>
              </a:rPr>
              <a:t>optional</a:t>
            </a:r>
            <a:r>
              <a:rPr lang="en-US" sz="3200" b="0" i="0" dirty="0">
                <a:effectLst/>
              </a:rPr>
              <a:t> school uniform.</a:t>
            </a:r>
            <a:endParaRPr lang="en-US" sz="3200" dirty="0"/>
          </a:p>
          <a:p>
            <a:endParaRPr lang="en-US" sz="3200" dirty="0"/>
          </a:p>
          <a:p>
            <a:r>
              <a:rPr lang="en-US" sz="3200" b="1" dirty="0">
                <a:solidFill>
                  <a:schemeClr val="tx1">
                    <a:lumMod val="75000"/>
                    <a:lumOff val="25000"/>
                  </a:schemeClr>
                </a:solidFill>
              </a:rPr>
              <a:t>Effective immediately, </a:t>
            </a:r>
            <a:r>
              <a:rPr lang="en-US" sz="3200" b="1" dirty="0">
                <a:solidFill>
                  <a:schemeClr val="accent2"/>
                </a:solidFill>
              </a:rPr>
              <a:t>at no time</a:t>
            </a:r>
            <a:r>
              <a:rPr lang="en-US" sz="3200" b="1" dirty="0">
                <a:solidFill>
                  <a:schemeClr val="tx1">
                    <a:lumMod val="75000"/>
                    <a:lumOff val="25000"/>
                  </a:schemeClr>
                </a:solidFill>
              </a:rPr>
              <a:t> will students have their instructional time interrupted or be barred from school or class for declining to wear the optional school uniform.</a:t>
            </a:r>
          </a:p>
          <a:p>
            <a:pPr marL="0" indent="0">
              <a:buNone/>
            </a:pPr>
            <a:endParaRPr lang="en-US" b="0" i="0" dirty="0">
              <a:effectLst/>
            </a:endParaRPr>
          </a:p>
          <a:p>
            <a:pPr marL="0" indent="0">
              <a:buNone/>
            </a:pPr>
            <a:endParaRPr lang="en-US" b="0" i="0" dirty="0">
              <a:effectLst/>
            </a:endParaRPr>
          </a:p>
          <a:p>
            <a:endParaRPr lang="en-US" dirty="0"/>
          </a:p>
        </p:txBody>
      </p:sp>
      <p:sp>
        <p:nvSpPr>
          <p:cNvPr id="8" name="Slide Number Placeholder 3">
            <a:extLst>
              <a:ext uri="{FF2B5EF4-FFF2-40B4-BE49-F238E27FC236}">
                <a16:creationId xmlns:a16="http://schemas.microsoft.com/office/drawing/2014/main" id="{A5194B06-442F-2322-DE5D-083ABD70BCB9}"/>
              </a:ext>
            </a:extLst>
          </p:cNvPr>
          <p:cNvSpPr>
            <a:spLocks noGrp="1"/>
          </p:cNvSpPr>
          <p:nvPr>
            <p:ph type="sldNum" sz="quarter" idx="12"/>
          </p:nvPr>
        </p:nvSpPr>
        <p:spPr>
          <a:xfrm>
            <a:off x="11080122" y="6453739"/>
            <a:ext cx="987552" cy="274320"/>
          </a:xfrm>
        </p:spPr>
        <p:txBody>
          <a:bodyPr/>
          <a:lstStyle/>
          <a:p>
            <a:pPr>
              <a:spcAft>
                <a:spcPts val="600"/>
              </a:spcAft>
            </a:pPr>
            <a:fld id="{AEC10A0C-BB77-FD4A-8FA4-D4334D01E3A4}" type="slidenum">
              <a:rPr lang="en-US" smtClean="0"/>
              <a:pPr>
                <a:spcAft>
                  <a:spcPts val="600"/>
                </a:spcAft>
              </a:pPr>
              <a:t>19</a:t>
            </a:fld>
            <a:endParaRPr lang="en-US" dirty="0"/>
          </a:p>
        </p:txBody>
      </p:sp>
    </p:spTree>
    <p:extLst>
      <p:ext uri="{BB962C8B-B14F-4D97-AF65-F5344CB8AC3E}">
        <p14:creationId xmlns:p14="http://schemas.microsoft.com/office/powerpoint/2010/main" val="329487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318641" y="403479"/>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TOPICS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157641" y="1171575"/>
            <a:ext cx="6578370" cy="5014588"/>
          </a:xfrm>
        </p:spPr>
        <p:txBody>
          <a:bodyPr/>
          <a:lstStyle/>
          <a:p>
            <a:r>
              <a:rPr lang="en-US" sz="2000" dirty="0"/>
              <a:t>School Strategic Plan</a:t>
            </a:r>
          </a:p>
          <a:p>
            <a:r>
              <a:rPr lang="en-US" sz="2000" dirty="0"/>
              <a:t>	Strategic Plan &amp; Priorities Review</a:t>
            </a:r>
          </a:p>
          <a:p>
            <a:r>
              <a:rPr lang="en-US" sz="2000" dirty="0"/>
              <a:t>	SMART Goals</a:t>
            </a:r>
          </a:p>
          <a:p>
            <a:r>
              <a:rPr lang="en-US" sz="2000" dirty="0"/>
              <a:t>Data Discussion</a:t>
            </a:r>
          </a:p>
          <a:p>
            <a:r>
              <a:rPr lang="en-US" sz="2000" dirty="0"/>
              <a:t>	Spring MAP Data</a:t>
            </a:r>
          </a:p>
          <a:p>
            <a:r>
              <a:rPr lang="en-US" sz="2000" dirty="0"/>
              <a:t>	GMAS</a:t>
            </a:r>
          </a:p>
          <a:p>
            <a:r>
              <a:rPr lang="en-US" sz="2000" dirty="0"/>
              <a:t>School Uniform Discussion</a:t>
            </a:r>
          </a:p>
          <a:p>
            <a:r>
              <a:rPr lang="en-US" sz="2000" dirty="0"/>
              <a:t>Principal’s Report</a:t>
            </a:r>
          </a:p>
          <a:p>
            <a:r>
              <a:rPr lang="en-US" sz="2000" dirty="0"/>
              <a:t>	Current Enrollment &amp; Leveling</a:t>
            </a:r>
          </a:p>
          <a:p>
            <a:r>
              <a:rPr lang="en-US" sz="2000" dirty="0"/>
              <a:t>	Information about our school</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A62-6E6E-1B15-ADC6-FD9F648CD5F0}"/>
              </a:ext>
            </a:extLst>
          </p:cNvPr>
          <p:cNvSpPr>
            <a:spLocks noGrp="1"/>
          </p:cNvSpPr>
          <p:nvPr>
            <p:ph type="ctrTitle"/>
          </p:nvPr>
        </p:nvSpPr>
        <p:spPr>
          <a:xfrm>
            <a:off x="102638" y="500867"/>
            <a:ext cx="7322828" cy="868795"/>
          </a:xfrm>
        </p:spPr>
        <p:txBody>
          <a:bodyPr/>
          <a:lstStyle/>
          <a:p>
            <a:r>
              <a:rPr lang="en-US" dirty="0"/>
              <a:t>Establish an optional school uniform</a:t>
            </a:r>
          </a:p>
        </p:txBody>
      </p:sp>
      <p:sp>
        <p:nvSpPr>
          <p:cNvPr id="4" name="Subtitle 3">
            <a:extLst>
              <a:ext uri="{FF2B5EF4-FFF2-40B4-BE49-F238E27FC236}">
                <a16:creationId xmlns:a16="http://schemas.microsoft.com/office/drawing/2014/main" id="{42983345-EF19-908F-B343-5C67BEE7665A}"/>
              </a:ext>
            </a:extLst>
          </p:cNvPr>
          <p:cNvSpPr txBox="1">
            <a:spLocks noGrp="1"/>
          </p:cNvSpPr>
          <p:nvPr>
            <p:ph type="subTitle" idx="1"/>
          </p:nvPr>
        </p:nvSpPr>
        <p:spPr>
          <a:xfrm>
            <a:off x="227454" y="2362017"/>
            <a:ext cx="6494105" cy="4062651"/>
          </a:xfrm>
          <a:prstGeom prst="rect">
            <a:avLst/>
          </a:prstGeom>
          <a:noFill/>
        </p:spPr>
        <p:txBody>
          <a:bodyPr vert="horz" wrap="square" lIns="91440" tIns="0" rIns="91440" bIns="0" rtlCol="0" anchor="t">
            <a:spAutoFit/>
          </a:bodyPr>
          <a:lstStyle/>
          <a:p>
            <a:pPr>
              <a:spcBef>
                <a:spcPts val="0"/>
              </a:spcBef>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a:t>
            </a:r>
            <a:r>
              <a:rPr lang="en-US" sz="2400" b="1" dirty="0">
                <a:solidFill>
                  <a:schemeClr val="accent2"/>
                </a:solidFill>
              </a:rPr>
              <a:t>maintaining or exploring implementing an optional school uniform</a:t>
            </a:r>
            <a:r>
              <a:rPr lang="en-US" sz="2400" dirty="0">
                <a:solidFill>
                  <a:schemeClr val="tx1">
                    <a:lumMod val="75000"/>
                    <a:lumOff val="25000"/>
                  </a:schemeClr>
                </a:solidFill>
              </a:rPr>
              <a:t>. </a:t>
            </a:r>
          </a:p>
          <a:p>
            <a:pPr>
              <a:spcBef>
                <a:spcPts val="0"/>
              </a:spcBef>
            </a:pPr>
            <a:endParaRPr lang="en-US" sz="2400" dirty="0">
              <a:solidFill>
                <a:schemeClr val="tx1">
                  <a:lumMod val="75000"/>
                  <a:lumOff val="25000"/>
                </a:schemeClr>
              </a:solidFill>
            </a:endParaRPr>
          </a:p>
          <a:p>
            <a:pPr>
              <a:lnSpc>
                <a:spcPct val="100000"/>
              </a:lnSpc>
              <a:spcBef>
                <a:spcPts val="0"/>
              </a:spcBef>
            </a:pPr>
            <a:r>
              <a:rPr lang="en-US" sz="2400" dirty="0">
                <a:solidFill>
                  <a:schemeClr val="tx1">
                    <a:lumMod val="75000"/>
                    <a:lumOff val="25000"/>
                  </a:schemeClr>
                </a:solidFill>
              </a:rPr>
              <a:t>After the motion and a second, the GO Team may have additional discussion. Once discussion is concluded, the GO Team will vote.</a:t>
            </a:r>
            <a:endParaRPr lang="en-US" sz="2400" dirty="0">
              <a:solidFill>
                <a:schemeClr val="tx1">
                  <a:lumMod val="75000"/>
                  <a:lumOff val="25000"/>
                </a:schemeClr>
              </a:solidFill>
              <a:cs typeface="Sabon Next LT"/>
            </a:endParaRPr>
          </a:p>
          <a:p>
            <a:pPr>
              <a:spcBef>
                <a:spcPts val="0"/>
              </a:spcBef>
            </a:pPr>
            <a:endParaRPr lang="en-US" sz="2400" dirty="0">
              <a:solidFill>
                <a:schemeClr val="tx1">
                  <a:lumMod val="75000"/>
                  <a:lumOff val="25000"/>
                </a:schemeClr>
              </a:solidFill>
            </a:endParaRPr>
          </a:p>
          <a:p>
            <a:pPr>
              <a:spcBef>
                <a:spcPts val="0"/>
              </a:spcBef>
            </a:pPr>
            <a:r>
              <a:rPr lang="en-US" sz="2400" dirty="0">
                <a:solidFill>
                  <a:schemeClr val="tx1">
                    <a:lumMod val="75000"/>
                    <a:lumOff val="25000"/>
                  </a:schemeClr>
                </a:solidFill>
              </a:rPr>
              <a:t>If the GO Team votes to move forward, then the team should proceed to discuss the School Uniform Advisory Committee. </a:t>
            </a:r>
            <a:endParaRPr lang="en-US" sz="2400" b="1" dirty="0">
              <a:solidFill>
                <a:schemeClr val="tx1">
                  <a:lumMod val="75000"/>
                  <a:lumOff val="25000"/>
                </a:schemeClr>
              </a:solidFill>
              <a:cs typeface="Sabon Next LT"/>
            </a:endParaRPr>
          </a:p>
        </p:txBody>
      </p:sp>
      <p:sp>
        <p:nvSpPr>
          <p:cNvPr id="5" name="Title 1">
            <a:extLst>
              <a:ext uri="{FF2B5EF4-FFF2-40B4-BE49-F238E27FC236}">
                <a16:creationId xmlns:a16="http://schemas.microsoft.com/office/drawing/2014/main" id="{4F1F132B-B7CE-77D7-7512-DBC89C6DA459}"/>
              </a:ext>
            </a:extLst>
          </p:cNvPr>
          <p:cNvSpPr txBox="1">
            <a:spLocks/>
          </p:cNvSpPr>
          <p:nvPr/>
        </p:nvSpPr>
        <p:spPr>
          <a:xfrm>
            <a:off x="7417837" y="2709224"/>
            <a:ext cx="3247053" cy="1439552"/>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4400" dirty="0">
                <a:solidFill>
                  <a:schemeClr val="accent4"/>
                </a:solidFill>
                <a:latin typeface="Arial Black" panose="020B0604020202020204" pitchFamily="34" charset="0"/>
                <a:cs typeface="Arial Black" panose="020B0604020202020204" pitchFamily="34" charset="0"/>
              </a:rPr>
              <a:t>Take Action</a:t>
            </a:r>
          </a:p>
        </p:txBody>
      </p:sp>
      <p:sp>
        <p:nvSpPr>
          <p:cNvPr id="3" name="TextBox 2">
            <a:extLst>
              <a:ext uri="{FF2B5EF4-FFF2-40B4-BE49-F238E27FC236}">
                <a16:creationId xmlns:a16="http://schemas.microsoft.com/office/drawing/2014/main" id="{D048C014-5C52-A17F-A083-F7DC7B1BEBF3}"/>
              </a:ext>
            </a:extLst>
          </p:cNvPr>
          <p:cNvSpPr txBox="1"/>
          <p:nvPr/>
        </p:nvSpPr>
        <p:spPr>
          <a:xfrm>
            <a:off x="320760" y="1513138"/>
            <a:ext cx="5318933" cy="584775"/>
          </a:xfrm>
          <a:prstGeom prst="rect">
            <a:avLst/>
          </a:prstGeom>
          <a:solidFill>
            <a:schemeClr val="accent1"/>
          </a:solidFill>
          <a:ln w="19050">
            <a:solidFill>
              <a:schemeClr val="accent4"/>
            </a:solidFill>
          </a:ln>
        </p:spPr>
        <p:txBody>
          <a:bodyPr wrap="square" rtlCol="0">
            <a:spAutoFit/>
          </a:bodyPr>
          <a:lstStyle/>
          <a:p>
            <a:r>
              <a:rPr lang="en-US" sz="1600" b="1" dirty="0"/>
              <a:t>If your school currently has a school uniform and wishes to continue it, you must go through this process!</a:t>
            </a:r>
          </a:p>
        </p:txBody>
      </p:sp>
    </p:spTree>
    <p:extLst>
      <p:ext uri="{BB962C8B-B14F-4D97-AF65-F5344CB8AC3E}">
        <p14:creationId xmlns:p14="http://schemas.microsoft.com/office/powerpoint/2010/main" val="114427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9EE5-AFCE-F2B8-224D-F88883788396}"/>
              </a:ext>
            </a:extLst>
          </p:cNvPr>
          <p:cNvSpPr>
            <a:spLocks noGrp="1"/>
          </p:cNvSpPr>
          <p:nvPr>
            <p:ph type="title"/>
          </p:nvPr>
        </p:nvSpPr>
        <p:spPr>
          <a:xfrm>
            <a:off x="180484" y="204935"/>
            <a:ext cx="5693664" cy="768096"/>
          </a:xfrm>
        </p:spPr>
        <p:txBody>
          <a:bodyPr/>
          <a:lstStyle/>
          <a:p>
            <a:r>
              <a:rPr lang="en-US" dirty="0"/>
              <a:t>DISCUSSION</a:t>
            </a:r>
          </a:p>
        </p:txBody>
      </p:sp>
      <p:sp>
        <p:nvSpPr>
          <p:cNvPr id="4" name="TextBox 3">
            <a:extLst>
              <a:ext uri="{FF2B5EF4-FFF2-40B4-BE49-F238E27FC236}">
                <a16:creationId xmlns:a16="http://schemas.microsoft.com/office/drawing/2014/main" id="{9CED2233-54A8-D58C-1B73-B86D6E2A178F}"/>
              </a:ext>
            </a:extLst>
          </p:cNvPr>
          <p:cNvSpPr txBox="1"/>
          <p:nvPr/>
        </p:nvSpPr>
        <p:spPr>
          <a:xfrm>
            <a:off x="180483" y="2517483"/>
            <a:ext cx="7284007" cy="3970318"/>
          </a:xfrm>
          <a:prstGeom prst="rect">
            <a:avLst/>
          </a:prstGeom>
          <a:noFill/>
        </p:spPr>
        <p:txBody>
          <a:bodyPr wrap="square" lIns="91440" tIns="45720" rIns="91440" bIns="45720" rtlCol="0" anchor="t">
            <a:spAutoFit/>
          </a:bodyPr>
          <a:lstStyle/>
          <a:p>
            <a:r>
              <a:rPr lang="en-US" b="1" u="sng" dirty="0">
                <a:solidFill>
                  <a:schemeClr val="accent2"/>
                </a:solidFill>
              </a:rPr>
              <a:t>The School Uniform Advisory Committee will be responsible for:</a:t>
            </a:r>
          </a:p>
          <a:p>
            <a:endParaRPr lang="en-US" b="1" u="sng" dirty="0">
              <a:solidFill>
                <a:schemeClr val="accent2"/>
              </a:solidFill>
            </a:endParaRPr>
          </a:p>
          <a:p>
            <a:pPr marL="800100" lvl="1" indent="-342900">
              <a:buFont typeface="+mj-lt"/>
              <a:buAutoNum type="arabicPeriod"/>
            </a:pPr>
            <a:r>
              <a:rPr lang="en-US" dirty="0"/>
              <a:t>Develop a stakeholder engagement plan to receive feedback on implementing a uniform and its components, if adopted. Must include a minimum 20-day public comment period on any proposed uniform</a:t>
            </a:r>
          </a:p>
          <a:p>
            <a:pPr marL="800100" lvl="1" indent="-342900">
              <a:buFont typeface="+mj-lt"/>
              <a:buAutoNum type="arabicPeriod"/>
            </a:pPr>
            <a:r>
              <a:rPr lang="en-US" dirty="0"/>
              <a:t>Recommending the optional school uniform components.</a:t>
            </a:r>
          </a:p>
          <a:p>
            <a:pPr marL="800100" lvl="1" indent="-342900">
              <a:buFont typeface="+mj-lt"/>
              <a:buAutoNum type="arabicPeriod"/>
            </a:pPr>
            <a:r>
              <a:rPr lang="en-US" dirty="0"/>
              <a:t>Establishing the student voting timeline and process (</a:t>
            </a:r>
            <a:r>
              <a:rPr lang="en-US" i="1" dirty="0"/>
              <a:t>if necessary</a:t>
            </a:r>
            <a:r>
              <a:rPr lang="en-US" dirty="0"/>
              <a:t>).</a:t>
            </a:r>
          </a:p>
          <a:p>
            <a:pPr marL="800100" lvl="1" indent="-342900">
              <a:buFont typeface="+mj-lt"/>
              <a:buAutoNum type="arabicPeriod"/>
            </a:pPr>
            <a:r>
              <a:rPr lang="en-US" dirty="0"/>
              <a:t>Determine the length of time the uniform will be in use before reconsideration</a:t>
            </a:r>
          </a:p>
          <a:p>
            <a:pPr marL="800100" lvl="1" indent="-342900">
              <a:buFont typeface="+mj-lt"/>
              <a:buAutoNum type="arabicPeriod"/>
            </a:pPr>
            <a:r>
              <a:rPr lang="en-US" dirty="0">
                <a:latin typeface="Sabon Next LT"/>
                <a:cs typeface="Dreaming Outloud Pro"/>
              </a:rPr>
              <a:t>Developing a communication plan to inform the school community about the optional school uniform, if the uniform is adopted </a:t>
            </a:r>
          </a:p>
          <a:p>
            <a:pPr marL="800100" lvl="1" indent="-342900">
              <a:buFont typeface="+mj-lt"/>
              <a:buAutoNum type="arabicPeriod"/>
            </a:pPr>
            <a:r>
              <a:rPr lang="en-US" dirty="0"/>
              <a:t>Other objectives as defined by the GO Team. </a:t>
            </a:r>
          </a:p>
        </p:txBody>
      </p:sp>
      <p:sp>
        <p:nvSpPr>
          <p:cNvPr id="5" name="TextBox 4">
            <a:extLst>
              <a:ext uri="{FF2B5EF4-FFF2-40B4-BE49-F238E27FC236}">
                <a16:creationId xmlns:a16="http://schemas.microsoft.com/office/drawing/2014/main" id="{8459E948-B36E-20C4-1DC9-263CA55CCAF5}"/>
              </a:ext>
            </a:extLst>
          </p:cNvPr>
          <p:cNvSpPr txBox="1"/>
          <p:nvPr/>
        </p:nvSpPr>
        <p:spPr>
          <a:xfrm>
            <a:off x="180483" y="1692298"/>
            <a:ext cx="7156581" cy="707886"/>
          </a:xfrm>
          <a:prstGeom prst="rect">
            <a:avLst/>
          </a:prstGeom>
          <a:noFill/>
        </p:spPr>
        <p:txBody>
          <a:bodyPr wrap="square" lIns="91440" tIns="45720" rIns="91440" bIns="45720" rtlCol="0" anchor="t">
            <a:spAutoFit/>
          </a:bodyPr>
          <a:lstStyle/>
          <a:p>
            <a:r>
              <a:rPr lang="en-US" sz="2000" dirty="0"/>
              <a:t>The GO Team will now discuss if they wish to move forward with establishing a School Uniform Advisory Committee.</a:t>
            </a:r>
            <a:endParaRPr lang="en-US" dirty="0"/>
          </a:p>
        </p:txBody>
      </p:sp>
      <p:sp>
        <p:nvSpPr>
          <p:cNvPr id="6" name="TextBox 5">
            <a:extLst>
              <a:ext uri="{FF2B5EF4-FFF2-40B4-BE49-F238E27FC236}">
                <a16:creationId xmlns:a16="http://schemas.microsoft.com/office/drawing/2014/main" id="{F90F7C4D-74B7-606C-A211-F43623FA55B0}"/>
              </a:ext>
            </a:extLst>
          </p:cNvPr>
          <p:cNvSpPr txBox="1"/>
          <p:nvPr/>
        </p:nvSpPr>
        <p:spPr>
          <a:xfrm>
            <a:off x="180483" y="736387"/>
            <a:ext cx="5693665" cy="707886"/>
          </a:xfrm>
          <a:prstGeom prst="rect">
            <a:avLst/>
          </a:prstGeom>
          <a:solidFill>
            <a:schemeClr val="accent1"/>
          </a:solidFill>
          <a:ln>
            <a:solidFill>
              <a:schemeClr val="accent4"/>
            </a:solidFill>
          </a:ln>
        </p:spPr>
        <p:txBody>
          <a:bodyPr wrap="square" lIns="91440" tIns="45720" rIns="91440" bIns="45720" rtlCol="0" anchor="t">
            <a:spAutoFit/>
          </a:bodyPr>
          <a:lstStyle/>
          <a:p>
            <a:r>
              <a:rPr lang="en-US" sz="2000" i="1" dirty="0"/>
              <a:t>Only needed if the GO Team voted </a:t>
            </a:r>
            <a:r>
              <a:rPr lang="en-US" sz="2000" dirty="0"/>
              <a:t>YES</a:t>
            </a:r>
            <a:r>
              <a:rPr lang="en-US" sz="2000" i="1" dirty="0"/>
              <a:t> to maintaining or exploring establishing an optional school uniform.</a:t>
            </a:r>
            <a:endParaRPr lang="en-US" i="1" dirty="0"/>
          </a:p>
        </p:txBody>
      </p:sp>
    </p:spTree>
    <p:extLst>
      <p:ext uri="{BB962C8B-B14F-4D97-AF65-F5344CB8AC3E}">
        <p14:creationId xmlns:p14="http://schemas.microsoft.com/office/powerpoint/2010/main" val="5922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1A6-56DF-770E-7700-62BD0740C859}"/>
              </a:ext>
            </a:extLst>
          </p:cNvPr>
          <p:cNvSpPr>
            <a:spLocks noGrp="1"/>
          </p:cNvSpPr>
          <p:nvPr>
            <p:ph type="title"/>
          </p:nvPr>
        </p:nvSpPr>
        <p:spPr>
          <a:xfrm>
            <a:off x="713232" y="173736"/>
            <a:ext cx="10671048" cy="768096"/>
          </a:xfrm>
        </p:spPr>
        <p:txBody>
          <a:bodyPr/>
          <a:lstStyle/>
          <a:p>
            <a:r>
              <a:rPr lang="en-US" dirty="0"/>
              <a:t>Committee members</a:t>
            </a:r>
          </a:p>
        </p:txBody>
      </p:sp>
      <p:sp>
        <p:nvSpPr>
          <p:cNvPr id="3" name="Slide Number Placeholder 2">
            <a:extLst>
              <a:ext uri="{FF2B5EF4-FFF2-40B4-BE49-F238E27FC236}">
                <a16:creationId xmlns:a16="http://schemas.microsoft.com/office/drawing/2014/main" id="{3C105638-F151-49E1-7573-76AD04D6B3B2}"/>
              </a:ext>
            </a:extLst>
          </p:cNvPr>
          <p:cNvSpPr>
            <a:spLocks noGrp="1"/>
          </p:cNvSpPr>
          <p:nvPr>
            <p:ph type="sldNum" sz="quarter" idx="12"/>
          </p:nvPr>
        </p:nvSpPr>
        <p:spPr>
          <a:xfrm>
            <a:off x="11141964" y="6419275"/>
            <a:ext cx="987552" cy="274320"/>
          </a:xfrm>
        </p:spPr>
        <p:txBody>
          <a:bodyPr/>
          <a:lstStyle/>
          <a:p>
            <a:fld id="{48F63A3B-78C7-47BE-AE5E-E10140E04643}" type="slidenum">
              <a:rPr lang="en-US" smtClean="0"/>
              <a:pPr/>
              <a:t>22</a:t>
            </a:fld>
            <a:endParaRPr lang="en-US" dirty="0"/>
          </a:p>
        </p:txBody>
      </p:sp>
      <p:sp>
        <p:nvSpPr>
          <p:cNvPr id="4" name="Text Placeholder 3">
            <a:extLst>
              <a:ext uri="{FF2B5EF4-FFF2-40B4-BE49-F238E27FC236}">
                <a16:creationId xmlns:a16="http://schemas.microsoft.com/office/drawing/2014/main" id="{B2213480-0161-0C61-4D86-0E2B5698E6E6}"/>
              </a:ext>
            </a:extLst>
          </p:cNvPr>
          <p:cNvSpPr>
            <a:spLocks noGrp="1"/>
          </p:cNvSpPr>
          <p:nvPr>
            <p:ph type="body" idx="1"/>
          </p:nvPr>
        </p:nvSpPr>
        <p:spPr>
          <a:xfrm>
            <a:off x="723258" y="3164306"/>
            <a:ext cx="3318390" cy="3165990"/>
          </a:xfrm>
        </p:spPr>
        <p:txBody>
          <a:bodyPr/>
          <a:lstStyle/>
          <a:p>
            <a:r>
              <a:rPr lang="en-US" sz="2000" dirty="0"/>
              <a:t>Elementary</a:t>
            </a:r>
          </a:p>
        </p:txBody>
      </p:sp>
      <p:pic>
        <p:nvPicPr>
          <p:cNvPr id="16" name="Picture Placeholder 15" descr="A school building with a flag&#10;&#10;Description automatically generated">
            <a:extLst>
              <a:ext uri="{FF2B5EF4-FFF2-40B4-BE49-F238E27FC236}">
                <a16:creationId xmlns:a16="http://schemas.microsoft.com/office/drawing/2014/main" id="{4903371E-3A04-A40B-4C52-D546E0738B91}"/>
              </a:ext>
            </a:extLst>
          </p:cNvPr>
          <p:cNvPicPr>
            <a:picLocks noGrp="1" noChangeAspect="1"/>
          </p:cNvPicPr>
          <p:nvPr>
            <p:ph type="pic" sz="quarter" idx="23"/>
          </p:nvPr>
        </p:nvPicPr>
        <p:blipFill>
          <a:blip r:embed="rId2"/>
          <a:srcRect l="20891" r="20891"/>
          <a:stretch>
            <a:fillRect/>
          </a:stretch>
        </p:blipFill>
        <p:spPr>
          <a:xfrm>
            <a:off x="1911096" y="2689700"/>
            <a:ext cx="932688" cy="932688"/>
          </a:xfrm>
          <a:ln>
            <a:solidFill>
              <a:schemeClr val="accent3"/>
            </a:solidFill>
          </a:ln>
        </p:spPr>
      </p:pic>
      <p:sp>
        <p:nvSpPr>
          <p:cNvPr id="7" name="Text Placeholder 6">
            <a:extLst>
              <a:ext uri="{FF2B5EF4-FFF2-40B4-BE49-F238E27FC236}">
                <a16:creationId xmlns:a16="http://schemas.microsoft.com/office/drawing/2014/main" id="{B9A735E9-F36C-8856-1F79-12C7C7738B5E}"/>
              </a:ext>
            </a:extLst>
          </p:cNvPr>
          <p:cNvSpPr>
            <a:spLocks noGrp="1"/>
          </p:cNvSpPr>
          <p:nvPr>
            <p:ph type="body" sz="quarter" idx="15"/>
          </p:nvPr>
        </p:nvSpPr>
        <p:spPr>
          <a:xfrm>
            <a:off x="4443984" y="3154278"/>
            <a:ext cx="3318390" cy="3176018"/>
          </a:xfrm>
        </p:spPr>
        <p:txBody>
          <a:bodyPr/>
          <a:lstStyle/>
          <a:p>
            <a:r>
              <a:rPr lang="en-US" sz="2000" dirty="0"/>
              <a:t>Middle</a:t>
            </a:r>
          </a:p>
        </p:txBody>
      </p:sp>
      <p:pic>
        <p:nvPicPr>
          <p:cNvPr id="18" name="Picture Placeholder 17" descr="A group of children walking into a school&#10;&#10;Description automatically generated">
            <a:extLst>
              <a:ext uri="{FF2B5EF4-FFF2-40B4-BE49-F238E27FC236}">
                <a16:creationId xmlns:a16="http://schemas.microsoft.com/office/drawing/2014/main" id="{4AD3BCA5-6130-F87F-B0DE-B94E4C16C60E}"/>
              </a:ext>
            </a:extLst>
          </p:cNvPr>
          <p:cNvPicPr>
            <a:picLocks noGrp="1" noChangeAspect="1"/>
          </p:cNvPicPr>
          <p:nvPr>
            <p:ph type="pic" sz="quarter" idx="25"/>
          </p:nvPr>
        </p:nvPicPr>
        <p:blipFill>
          <a:blip r:embed="rId3"/>
          <a:srcRect t="10938" b="10938"/>
          <a:stretch>
            <a:fillRect/>
          </a:stretch>
        </p:blipFill>
        <p:spPr>
          <a:xfrm>
            <a:off x="5641848" y="2719779"/>
            <a:ext cx="932688" cy="932688"/>
          </a:xfrm>
          <a:ln>
            <a:solidFill>
              <a:schemeClr val="accent1">
                <a:lumMod val="75000"/>
              </a:schemeClr>
            </a:solidFill>
          </a:ln>
        </p:spPr>
      </p:pic>
      <p:sp>
        <p:nvSpPr>
          <p:cNvPr id="9" name="Text Placeholder 8">
            <a:extLst>
              <a:ext uri="{FF2B5EF4-FFF2-40B4-BE49-F238E27FC236}">
                <a16:creationId xmlns:a16="http://schemas.microsoft.com/office/drawing/2014/main" id="{4437B749-425E-05E3-141D-EDD70C2C079B}"/>
              </a:ext>
            </a:extLst>
          </p:cNvPr>
          <p:cNvSpPr>
            <a:spLocks noGrp="1"/>
          </p:cNvSpPr>
          <p:nvPr>
            <p:ph type="body" sz="quarter" idx="21"/>
          </p:nvPr>
        </p:nvSpPr>
        <p:spPr>
          <a:xfrm>
            <a:off x="4443984" y="4244539"/>
            <a:ext cx="3332104" cy="2052790"/>
          </a:xfrm>
        </p:spPr>
        <p:txBody>
          <a:bodyPr/>
          <a:lstStyle/>
          <a:p>
            <a:pPr marL="0" indent="0">
              <a:buNone/>
            </a:pPr>
            <a:r>
              <a:rPr lang="en-US" sz="1400" b="1" dirty="0">
                <a:solidFill>
                  <a:schemeClr val="accent5"/>
                </a:solidFill>
                <a:ea typeface="+mn-lt"/>
                <a:cs typeface="+mn-lt"/>
              </a:rPr>
              <a:t>Middle School </a:t>
            </a:r>
            <a:r>
              <a:rPr lang="en-US" sz="1400" b="1" u="sng" dirty="0">
                <a:solidFill>
                  <a:schemeClr val="accent5"/>
                </a:solidFill>
                <a:ea typeface="+mn-lt"/>
                <a:cs typeface="+mn-lt"/>
              </a:rPr>
              <a:t>with</a:t>
            </a:r>
            <a:r>
              <a:rPr lang="en-US" sz="1400" b="1" dirty="0">
                <a:solidFill>
                  <a:schemeClr val="accent5"/>
                </a:solidFill>
                <a:ea typeface="+mn-lt"/>
                <a:cs typeface="+mn-lt"/>
              </a:rPr>
              <a:t> Student Ambassadors</a:t>
            </a:r>
            <a:r>
              <a:rPr lang="en-US" sz="1400" b="1" dirty="0">
                <a:ea typeface="+mn-lt"/>
                <a:cs typeface="+mn-lt"/>
              </a:rPr>
              <a:t> </a:t>
            </a:r>
          </a:p>
          <a:p>
            <a:pPr marL="0" indent="0">
              <a:buNone/>
            </a:pPr>
            <a:r>
              <a:rPr lang="en-US" sz="1400" dirty="0">
                <a:ea typeface="+mn-lt"/>
                <a:cs typeface="+mn-lt"/>
              </a:rPr>
              <a:t>At least 3 student ambassadors </a:t>
            </a:r>
            <a:endParaRPr lang="en-US" sz="1400" dirty="0">
              <a:cs typeface="Sabon Next LT"/>
            </a:endParaRPr>
          </a:p>
          <a:p>
            <a:pPr marL="260350" indent="-260350">
              <a:buNone/>
            </a:pPr>
            <a:endParaRPr lang="en-US" sz="1400" dirty="0">
              <a:cs typeface="Sabon Next LT"/>
            </a:endParaRPr>
          </a:p>
          <a:p>
            <a:pPr marL="0" indent="0">
              <a:buNone/>
            </a:pPr>
            <a:r>
              <a:rPr lang="en-US" sz="1400" b="1" dirty="0">
                <a:solidFill>
                  <a:schemeClr val="accent5"/>
                </a:solidFill>
                <a:ea typeface="+mn-lt"/>
                <a:cs typeface="+mn-lt"/>
              </a:rPr>
              <a:t>Middle School </a:t>
            </a:r>
            <a:r>
              <a:rPr lang="en-US" sz="1400" b="1" u="sng" dirty="0">
                <a:solidFill>
                  <a:schemeClr val="accent5"/>
                </a:solidFill>
                <a:ea typeface="+mn-lt"/>
                <a:cs typeface="+mn-lt"/>
              </a:rPr>
              <a:t>without</a:t>
            </a:r>
            <a:r>
              <a:rPr lang="en-US" sz="1400" b="1" dirty="0">
                <a:solidFill>
                  <a:schemeClr val="accent5"/>
                </a:solidFill>
                <a:ea typeface="+mn-lt"/>
                <a:cs typeface="+mn-lt"/>
              </a:rPr>
              <a:t> Student Ambassadors</a:t>
            </a:r>
            <a:r>
              <a:rPr lang="en-US" sz="1400" dirty="0">
                <a:ea typeface="+mn-lt"/>
                <a:cs typeface="+mn-lt"/>
              </a:rPr>
              <a:t> </a:t>
            </a:r>
          </a:p>
          <a:p>
            <a:pPr marL="0" indent="0">
              <a:buNone/>
            </a:pPr>
            <a:r>
              <a:rPr lang="en-US" sz="1400" dirty="0">
                <a:ea typeface="+mn-lt"/>
                <a:cs typeface="+mn-lt"/>
              </a:rPr>
              <a:t>At least 3 students selected by the principal with GO Team input </a:t>
            </a:r>
            <a:endParaRPr lang="en-US" sz="1400" dirty="0">
              <a:cs typeface="Sabon Next LT"/>
            </a:endParaRPr>
          </a:p>
          <a:p>
            <a:pPr marL="0" indent="0">
              <a:buNone/>
            </a:pPr>
            <a:endParaRPr lang="en-US" sz="1100" dirty="0">
              <a:cs typeface="Sabon Next LT"/>
            </a:endParaRPr>
          </a:p>
        </p:txBody>
      </p:sp>
      <p:sp>
        <p:nvSpPr>
          <p:cNvPr id="10" name="Text Placeholder 9">
            <a:extLst>
              <a:ext uri="{FF2B5EF4-FFF2-40B4-BE49-F238E27FC236}">
                <a16:creationId xmlns:a16="http://schemas.microsoft.com/office/drawing/2014/main" id="{9B364895-FBB9-832F-FE9F-FA0C8E4C9C87}"/>
              </a:ext>
            </a:extLst>
          </p:cNvPr>
          <p:cNvSpPr>
            <a:spLocks noGrp="1"/>
          </p:cNvSpPr>
          <p:nvPr>
            <p:ph type="body" sz="quarter" idx="17"/>
          </p:nvPr>
        </p:nvSpPr>
        <p:spPr>
          <a:xfrm>
            <a:off x="8092440" y="3154278"/>
            <a:ext cx="3298338" cy="3176018"/>
          </a:xfrm>
        </p:spPr>
        <p:txBody>
          <a:bodyPr/>
          <a:lstStyle/>
          <a:p>
            <a:r>
              <a:rPr lang="en-US" sz="2000" dirty="0"/>
              <a:t>High</a:t>
            </a:r>
          </a:p>
        </p:txBody>
      </p:sp>
      <p:pic>
        <p:nvPicPr>
          <p:cNvPr id="20" name="Picture Placeholder 19">
            <a:extLst>
              <a:ext uri="{FF2B5EF4-FFF2-40B4-BE49-F238E27FC236}">
                <a16:creationId xmlns:a16="http://schemas.microsoft.com/office/drawing/2014/main" id="{E439337F-0A28-F49B-C404-195582CC5ED1}"/>
              </a:ext>
            </a:extLst>
          </p:cNvPr>
          <p:cNvPicPr>
            <a:picLocks noGrp="1" noChangeAspect="1"/>
          </p:cNvPicPr>
          <p:nvPr>
            <p:ph type="pic" sz="quarter" idx="24"/>
          </p:nvPr>
        </p:nvPicPr>
        <p:blipFill>
          <a:blip r:embed="rId4"/>
          <a:srcRect/>
          <a:stretch/>
        </p:blipFill>
        <p:spPr>
          <a:xfrm>
            <a:off x="9290304" y="2788198"/>
            <a:ext cx="932688" cy="932688"/>
          </a:xfrm>
          <a:ln>
            <a:solidFill>
              <a:schemeClr val="accent4"/>
            </a:solidFill>
          </a:ln>
        </p:spPr>
      </p:pic>
      <p:sp>
        <p:nvSpPr>
          <p:cNvPr id="12" name="Text Placeholder 11">
            <a:extLst>
              <a:ext uri="{FF2B5EF4-FFF2-40B4-BE49-F238E27FC236}">
                <a16:creationId xmlns:a16="http://schemas.microsoft.com/office/drawing/2014/main" id="{29A69A7B-1F93-CF7F-D5F3-0EB73861ADBC}"/>
              </a:ext>
            </a:extLst>
          </p:cNvPr>
          <p:cNvSpPr>
            <a:spLocks noGrp="1"/>
          </p:cNvSpPr>
          <p:nvPr>
            <p:ph type="body" sz="quarter" idx="22"/>
          </p:nvPr>
        </p:nvSpPr>
        <p:spPr>
          <a:xfrm>
            <a:off x="8108189" y="4161452"/>
            <a:ext cx="3171683" cy="2132265"/>
          </a:xfrm>
        </p:spPr>
        <p:txBody>
          <a:bodyPr/>
          <a:lstStyle/>
          <a:p>
            <a:pPr marL="0" indent="0">
              <a:buNone/>
            </a:pPr>
            <a:r>
              <a:rPr lang="en-US" sz="1400" b="1" dirty="0">
                <a:solidFill>
                  <a:schemeClr val="accent5"/>
                </a:solidFill>
                <a:ea typeface="+mn-lt"/>
                <a:cs typeface="+mn-lt"/>
              </a:rPr>
              <a:t>High School </a:t>
            </a:r>
            <a:r>
              <a:rPr lang="en-US" sz="1400" b="1" u="sng" dirty="0">
                <a:solidFill>
                  <a:schemeClr val="accent5"/>
                </a:solidFill>
                <a:ea typeface="+mn-lt"/>
                <a:cs typeface="+mn-lt"/>
              </a:rPr>
              <a:t>with</a:t>
            </a:r>
            <a:r>
              <a:rPr lang="en-US" sz="1400" b="1" dirty="0">
                <a:solidFill>
                  <a:schemeClr val="accent5"/>
                </a:solidFill>
                <a:ea typeface="+mn-lt"/>
                <a:cs typeface="+mn-lt"/>
              </a:rPr>
              <a:t> Elected Student Government</a:t>
            </a:r>
            <a:r>
              <a:rPr lang="en-US" sz="1400" b="1" dirty="0">
                <a:ea typeface="+mn-lt"/>
                <a:cs typeface="+mn-lt"/>
              </a:rPr>
              <a:t> </a:t>
            </a:r>
          </a:p>
          <a:p>
            <a:pPr marL="0" indent="0">
              <a:buNone/>
            </a:pPr>
            <a:r>
              <a:rPr lang="en-US" sz="1400" dirty="0">
                <a:ea typeface="+mn-lt"/>
                <a:cs typeface="+mn-lt"/>
              </a:rPr>
              <a:t>At least 3 students as selected by the SGA </a:t>
            </a:r>
            <a:endParaRPr lang="en-US" sz="1400" dirty="0">
              <a:cs typeface="Sabon Next LT"/>
            </a:endParaRPr>
          </a:p>
          <a:p>
            <a:pPr marL="260350" indent="-260350">
              <a:buNone/>
            </a:pPr>
            <a:endParaRPr lang="en-US" sz="1400" b="1" dirty="0">
              <a:cs typeface="Sabon Next LT"/>
            </a:endParaRPr>
          </a:p>
          <a:p>
            <a:pPr marL="0" indent="0">
              <a:buNone/>
            </a:pPr>
            <a:r>
              <a:rPr lang="en-US" sz="1400" b="1" dirty="0">
                <a:solidFill>
                  <a:schemeClr val="accent5"/>
                </a:solidFill>
                <a:ea typeface="+mn-lt"/>
                <a:cs typeface="+mn-lt"/>
              </a:rPr>
              <a:t>High School </a:t>
            </a:r>
            <a:r>
              <a:rPr lang="en-US" sz="1400" b="1" u="sng" dirty="0">
                <a:solidFill>
                  <a:schemeClr val="accent5"/>
                </a:solidFill>
                <a:ea typeface="+mn-lt"/>
                <a:cs typeface="+mn-lt"/>
              </a:rPr>
              <a:t>without</a:t>
            </a:r>
            <a:r>
              <a:rPr lang="en-US" sz="1400" b="1" dirty="0">
                <a:solidFill>
                  <a:schemeClr val="accent5"/>
                </a:solidFill>
                <a:ea typeface="+mn-lt"/>
                <a:cs typeface="+mn-lt"/>
              </a:rPr>
              <a:t> Elected Student Government</a:t>
            </a:r>
          </a:p>
          <a:p>
            <a:pPr marL="0" indent="0">
              <a:buNone/>
            </a:pPr>
            <a:r>
              <a:rPr lang="en-US" sz="1400" dirty="0">
                <a:ea typeface="+mn-lt"/>
                <a:cs typeface="+mn-lt"/>
              </a:rPr>
              <a:t>At least 3 students as selected by the principal with GO Team input </a:t>
            </a:r>
            <a:endParaRPr lang="en-US" dirty="0">
              <a:cs typeface="Sabon Next LT"/>
            </a:endParaRPr>
          </a:p>
          <a:p>
            <a:pPr marL="260350" indent="-260350"/>
            <a:endParaRPr lang="en-US" dirty="0">
              <a:cs typeface="Sabon Next LT"/>
            </a:endParaRPr>
          </a:p>
        </p:txBody>
      </p:sp>
      <p:sp>
        <p:nvSpPr>
          <p:cNvPr id="14" name="TextBox 13">
            <a:extLst>
              <a:ext uri="{FF2B5EF4-FFF2-40B4-BE49-F238E27FC236}">
                <a16:creationId xmlns:a16="http://schemas.microsoft.com/office/drawing/2014/main" id="{F8429688-D7E4-60BB-FA7C-9FCC307945B0}"/>
              </a:ext>
            </a:extLst>
          </p:cNvPr>
          <p:cNvSpPr txBox="1"/>
          <p:nvPr/>
        </p:nvSpPr>
        <p:spPr>
          <a:xfrm>
            <a:off x="713232" y="880961"/>
            <a:ext cx="10671048" cy="1831271"/>
          </a:xfrm>
          <a:prstGeom prst="rect">
            <a:avLst/>
          </a:prstGeom>
          <a:noFill/>
        </p:spPr>
        <p:txBody>
          <a:bodyPr wrap="square" lIns="91440" tIns="45720" rIns="91440" bIns="45720" rtlCol="0" anchor="t">
            <a:spAutoFit/>
          </a:bodyPr>
          <a:lstStyle/>
          <a:p>
            <a:pPr>
              <a:spcAft>
                <a:spcPts val="600"/>
              </a:spcAft>
            </a:pPr>
            <a:r>
              <a:rPr lang="en-US" b="1" u="sng" dirty="0">
                <a:solidFill>
                  <a:schemeClr val="accent2"/>
                </a:solidFill>
                <a:cs typeface="Sabon Next LT"/>
              </a:rPr>
              <a:t>The GO Team will also need to determine who will be on the committee:</a:t>
            </a:r>
            <a:endParaRPr lang="en-US" dirty="0">
              <a:solidFill>
                <a:schemeClr val="accent2"/>
              </a:solidFill>
              <a:cs typeface="Sabon Next LT"/>
            </a:endParaRPr>
          </a:p>
          <a:p>
            <a:pPr marL="800100" lvl="1" indent="-342900">
              <a:buAutoNum type="arabicPeriod"/>
            </a:pPr>
            <a:r>
              <a:rPr lang="en-US" dirty="0">
                <a:cs typeface="Sabon Next LT"/>
              </a:rPr>
              <a:t>The GO Team Chair will name the Committee Chair.</a:t>
            </a:r>
          </a:p>
          <a:p>
            <a:pPr marL="800100" lvl="1" indent="-342900">
              <a:buAutoNum type="arabicPeriod"/>
            </a:pPr>
            <a:r>
              <a:rPr lang="en-US" dirty="0">
                <a:cs typeface="Sabon Next LT"/>
              </a:rPr>
              <a:t>No more than 2 additional GO Team members may be on the committee (a maximum of 3 GO Team Members).</a:t>
            </a:r>
          </a:p>
          <a:p>
            <a:pPr marL="800100" lvl="1" indent="-342900">
              <a:buAutoNum type="arabicPeriod"/>
            </a:pPr>
            <a:r>
              <a:rPr lang="en-US" dirty="0">
                <a:cs typeface="Sabon Next LT"/>
              </a:rPr>
              <a:t>Committee must have </a:t>
            </a:r>
            <a:r>
              <a:rPr lang="en-US" b="1" dirty="0">
                <a:cs typeface="Sabon Next LT"/>
              </a:rPr>
              <a:t>at least 3 students</a:t>
            </a:r>
            <a:r>
              <a:rPr lang="en-US" dirty="0">
                <a:cs typeface="Sabon Next LT"/>
              </a:rPr>
              <a:t> as outlined below:</a:t>
            </a:r>
          </a:p>
          <a:p>
            <a:pPr marL="800100" lvl="1" indent="-342900">
              <a:buAutoNum type="arabicPeriod"/>
            </a:pPr>
            <a:r>
              <a:rPr lang="en-US" dirty="0">
                <a:cs typeface="Sabon Next LT"/>
              </a:rPr>
              <a:t>Other committee members may be added, as determined by the GO Team. </a:t>
            </a:r>
          </a:p>
        </p:txBody>
      </p:sp>
      <p:sp>
        <p:nvSpPr>
          <p:cNvPr id="8" name="Text Placeholder 7">
            <a:extLst>
              <a:ext uri="{FF2B5EF4-FFF2-40B4-BE49-F238E27FC236}">
                <a16:creationId xmlns:a16="http://schemas.microsoft.com/office/drawing/2014/main" id="{78E6A636-1441-5CAE-47BC-3136382899C9}"/>
              </a:ext>
            </a:extLst>
          </p:cNvPr>
          <p:cNvSpPr>
            <a:spLocks noGrp="1"/>
          </p:cNvSpPr>
          <p:nvPr>
            <p:ph type="body" sz="quarter" idx="18"/>
          </p:nvPr>
        </p:nvSpPr>
        <p:spPr>
          <a:xfrm>
            <a:off x="751615" y="3960236"/>
            <a:ext cx="3332103" cy="2337093"/>
          </a:xfrm>
        </p:spPr>
        <p:txBody>
          <a:bodyPr/>
          <a:lstStyle/>
          <a:p>
            <a:pPr marL="260350" indent="-260350">
              <a:buNone/>
            </a:pPr>
            <a:endParaRPr lang="en-US" sz="1400" b="1" dirty="0">
              <a:ea typeface="+mn-lt"/>
              <a:cs typeface="+mn-lt"/>
            </a:endParaRPr>
          </a:p>
          <a:p>
            <a:pPr marL="0" indent="0">
              <a:buNone/>
            </a:pPr>
            <a:r>
              <a:rPr lang="en-US" sz="1400" b="1" dirty="0">
                <a:solidFill>
                  <a:schemeClr val="accent5"/>
                </a:solidFill>
                <a:ea typeface="+mn-lt"/>
                <a:cs typeface="+mn-lt"/>
              </a:rPr>
              <a:t>Elementary School </a:t>
            </a:r>
            <a:r>
              <a:rPr lang="en-US" sz="1400" b="1" u="sng" dirty="0">
                <a:solidFill>
                  <a:schemeClr val="accent5"/>
                </a:solidFill>
                <a:ea typeface="+mn-lt"/>
                <a:cs typeface="+mn-lt"/>
              </a:rPr>
              <a:t>with</a:t>
            </a:r>
            <a:r>
              <a:rPr lang="en-US" sz="1400" b="1" dirty="0">
                <a:solidFill>
                  <a:schemeClr val="accent5"/>
                </a:solidFill>
                <a:ea typeface="+mn-lt"/>
                <a:cs typeface="+mn-lt"/>
              </a:rPr>
              <a:t> Ambassadors</a:t>
            </a:r>
            <a:r>
              <a:rPr lang="en-US" sz="1400" b="1" dirty="0">
                <a:ea typeface="+mn-lt"/>
                <a:cs typeface="+mn-lt"/>
              </a:rPr>
              <a:t> </a:t>
            </a:r>
            <a:r>
              <a:rPr lang="en-US" sz="1400" dirty="0">
                <a:ea typeface="+mn-lt"/>
                <a:cs typeface="+mn-lt"/>
              </a:rPr>
              <a:t>Recommend inclusion of at least 3 student ambassadors </a:t>
            </a:r>
            <a:endParaRPr lang="en-US" sz="1400" dirty="0">
              <a:cs typeface="Sabon Next LT"/>
            </a:endParaRPr>
          </a:p>
          <a:p>
            <a:pPr marL="260350" indent="-260350">
              <a:buNone/>
            </a:pPr>
            <a:endParaRPr lang="en-US" sz="1400" dirty="0">
              <a:cs typeface="Sabon Next LT"/>
            </a:endParaRPr>
          </a:p>
          <a:p>
            <a:pPr marL="0" indent="0">
              <a:buNone/>
            </a:pPr>
            <a:r>
              <a:rPr lang="en-US" sz="1400" b="1" dirty="0">
                <a:solidFill>
                  <a:schemeClr val="accent5"/>
                </a:solidFill>
                <a:ea typeface="+mn-lt"/>
                <a:cs typeface="+mn-lt"/>
              </a:rPr>
              <a:t>Elementary School </a:t>
            </a:r>
            <a:r>
              <a:rPr lang="en-US" sz="1400" b="1" u="sng" dirty="0">
                <a:solidFill>
                  <a:schemeClr val="accent5"/>
                </a:solidFill>
                <a:ea typeface="+mn-lt"/>
                <a:cs typeface="+mn-lt"/>
              </a:rPr>
              <a:t>without</a:t>
            </a:r>
            <a:r>
              <a:rPr lang="en-US" sz="1400" b="1" dirty="0">
                <a:solidFill>
                  <a:schemeClr val="accent5"/>
                </a:solidFill>
                <a:ea typeface="+mn-lt"/>
                <a:cs typeface="+mn-lt"/>
              </a:rPr>
              <a:t> Ambassadors</a:t>
            </a:r>
            <a:r>
              <a:rPr lang="en-US" sz="1400" dirty="0">
                <a:ea typeface="+mn-lt"/>
                <a:cs typeface="+mn-lt"/>
              </a:rPr>
              <a:t> </a:t>
            </a:r>
          </a:p>
          <a:p>
            <a:pPr marL="0" indent="0">
              <a:buNone/>
            </a:pPr>
            <a:r>
              <a:rPr lang="en-US" sz="1400" dirty="0">
                <a:ea typeface="+mn-lt"/>
                <a:cs typeface="+mn-lt"/>
              </a:rPr>
              <a:t>Recommend inclusion of at least 3 students selected by the principal with GO Team input</a:t>
            </a:r>
            <a:endParaRPr lang="en-US" sz="1400" dirty="0"/>
          </a:p>
        </p:txBody>
      </p:sp>
      <p:sp>
        <p:nvSpPr>
          <p:cNvPr id="5" name="TextBox 4">
            <a:extLst>
              <a:ext uri="{FF2B5EF4-FFF2-40B4-BE49-F238E27FC236}">
                <a16:creationId xmlns:a16="http://schemas.microsoft.com/office/drawing/2014/main" id="{C2A0FD28-855F-85E9-24C4-07E9B3D78C8B}"/>
              </a:ext>
            </a:extLst>
          </p:cNvPr>
          <p:cNvSpPr txBox="1"/>
          <p:nvPr/>
        </p:nvSpPr>
        <p:spPr>
          <a:xfrm>
            <a:off x="8873412" y="158017"/>
            <a:ext cx="3125755" cy="738664"/>
          </a:xfrm>
          <a:prstGeom prst="rect">
            <a:avLst/>
          </a:prstGeom>
          <a:solidFill>
            <a:schemeClr val="accent1"/>
          </a:solidFill>
          <a:ln>
            <a:solidFill>
              <a:schemeClr val="accent4"/>
            </a:solidFill>
          </a:ln>
        </p:spPr>
        <p:txBody>
          <a:bodyPr wrap="square" lIns="91440" tIns="45720" rIns="91440" bIns="45720" rtlCol="0" anchor="t">
            <a:spAutoFit/>
          </a:bodyPr>
          <a:lstStyle/>
          <a:p>
            <a:r>
              <a:rPr lang="en-US" sz="1400" i="1" dirty="0"/>
              <a:t>Only needed if the GO Team voted </a:t>
            </a:r>
            <a:r>
              <a:rPr lang="en-US" sz="1400" dirty="0"/>
              <a:t>YES</a:t>
            </a:r>
            <a:r>
              <a:rPr lang="en-US" sz="1400" i="1" dirty="0"/>
              <a:t> to maintaining or exploring establishing an optional school uniform.</a:t>
            </a:r>
          </a:p>
        </p:txBody>
      </p:sp>
    </p:spTree>
    <p:extLst>
      <p:ext uri="{BB962C8B-B14F-4D97-AF65-F5344CB8AC3E}">
        <p14:creationId xmlns:p14="http://schemas.microsoft.com/office/powerpoint/2010/main" val="234750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A62-6E6E-1B15-ADC6-FD9F648CD5F0}"/>
              </a:ext>
            </a:extLst>
          </p:cNvPr>
          <p:cNvSpPr>
            <a:spLocks noGrp="1"/>
          </p:cNvSpPr>
          <p:nvPr>
            <p:ph type="ctrTitle"/>
          </p:nvPr>
        </p:nvSpPr>
        <p:spPr>
          <a:xfrm>
            <a:off x="83977" y="262340"/>
            <a:ext cx="7035281" cy="667512"/>
          </a:xfrm>
        </p:spPr>
        <p:txBody>
          <a:bodyPr/>
          <a:lstStyle/>
          <a:p>
            <a:r>
              <a:rPr lang="en-US" dirty="0"/>
              <a:t>Establish the Committee</a:t>
            </a:r>
          </a:p>
        </p:txBody>
      </p:sp>
      <p:sp>
        <p:nvSpPr>
          <p:cNvPr id="4" name="Subtitle 3">
            <a:extLst>
              <a:ext uri="{FF2B5EF4-FFF2-40B4-BE49-F238E27FC236}">
                <a16:creationId xmlns:a16="http://schemas.microsoft.com/office/drawing/2014/main" id="{42983345-EF19-908F-B343-5C67BEE7665A}"/>
              </a:ext>
            </a:extLst>
          </p:cNvPr>
          <p:cNvSpPr txBox="1">
            <a:spLocks noGrp="1"/>
          </p:cNvSpPr>
          <p:nvPr>
            <p:ph type="subTitle" idx="1"/>
          </p:nvPr>
        </p:nvSpPr>
        <p:spPr>
          <a:xfrm>
            <a:off x="270587" y="1925090"/>
            <a:ext cx="6494105" cy="4447371"/>
          </a:xfrm>
          <a:prstGeom prst="rect">
            <a:avLst/>
          </a:prstGeom>
          <a:noFill/>
        </p:spPr>
        <p:txBody>
          <a:bodyPr vert="horz" wrap="square" lIns="91440" tIns="0" rIns="91440" bIns="0" rtlCol="0" anchor="t">
            <a:spAutoFit/>
          </a:bodyPr>
          <a:lstStyle/>
          <a:p>
            <a:pPr>
              <a:lnSpc>
                <a:spcPct val="100000"/>
              </a:lnSpc>
              <a:spcBef>
                <a:spcPts val="0"/>
              </a:spcBef>
              <a:spcAft>
                <a:spcPts val="1000"/>
              </a:spcAft>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establishing its </a:t>
            </a:r>
            <a:r>
              <a:rPr lang="en-US" sz="2400" b="1" dirty="0">
                <a:solidFill>
                  <a:schemeClr val="accent2"/>
                </a:solidFill>
              </a:rPr>
              <a:t>School Uniform Advisory Committee</a:t>
            </a:r>
            <a:r>
              <a:rPr lang="en-US" sz="2400" b="1" dirty="0">
                <a:solidFill>
                  <a:schemeClr val="tx1">
                    <a:lumMod val="75000"/>
                    <a:lumOff val="25000"/>
                  </a:schemeClr>
                </a:solidFill>
              </a:rPr>
              <a:t> </a:t>
            </a:r>
            <a:r>
              <a:rPr lang="en-US" sz="2400" dirty="0">
                <a:solidFill>
                  <a:schemeClr val="tx1">
                    <a:lumMod val="75000"/>
                    <a:lumOff val="25000"/>
                  </a:schemeClr>
                </a:solidFill>
              </a:rPr>
              <a:t>based on the previous discussion. </a:t>
            </a:r>
          </a:p>
          <a:p>
            <a:pPr>
              <a:lnSpc>
                <a:spcPct val="100000"/>
              </a:lnSpc>
              <a:spcBef>
                <a:spcPts val="0"/>
              </a:spcBef>
              <a:spcAft>
                <a:spcPts val="1000"/>
              </a:spcAft>
            </a:pPr>
            <a:r>
              <a:rPr lang="en-US" sz="2400" dirty="0">
                <a:solidFill>
                  <a:schemeClr val="tx1">
                    <a:lumMod val="75000"/>
                    <a:lumOff val="25000"/>
                  </a:schemeClr>
                </a:solidFill>
              </a:rPr>
              <a:t>After the motion and a second, the GO Team may have additional discussion. </a:t>
            </a:r>
          </a:p>
          <a:p>
            <a:pPr>
              <a:lnSpc>
                <a:spcPct val="100000"/>
              </a:lnSpc>
              <a:spcBef>
                <a:spcPts val="0"/>
              </a:spcBef>
              <a:spcAft>
                <a:spcPts val="1000"/>
              </a:spcAft>
            </a:pPr>
            <a:r>
              <a:rPr lang="en-US" sz="2400" dirty="0">
                <a:solidFill>
                  <a:schemeClr val="tx1">
                    <a:lumMod val="75000"/>
                    <a:lumOff val="25000"/>
                  </a:schemeClr>
                </a:solidFill>
              </a:rPr>
              <a:t>Once discussion is concluded, the GO Team will vote.</a:t>
            </a:r>
          </a:p>
          <a:p>
            <a:pPr>
              <a:spcBef>
                <a:spcPts val="0"/>
              </a:spcBef>
              <a:spcAft>
                <a:spcPts val="1000"/>
              </a:spcAft>
            </a:pPr>
            <a:r>
              <a:rPr lang="en-US" sz="2400" dirty="0">
                <a:solidFill>
                  <a:schemeClr val="tx1">
                    <a:lumMod val="75000"/>
                    <a:lumOff val="25000"/>
                  </a:schemeClr>
                </a:solidFill>
              </a:rPr>
              <a:t>If the GO Team votes in the affirmative (yes) for moving forward, then the Chair will need to fill out a committee resolution form (</a:t>
            </a:r>
            <a:r>
              <a:rPr lang="en-US" sz="2400" i="1" dirty="0">
                <a:solidFill>
                  <a:schemeClr val="tx1">
                    <a:lumMod val="75000"/>
                    <a:lumOff val="25000"/>
                  </a:schemeClr>
                </a:solidFill>
              </a:rPr>
              <a:t>see example on</a:t>
            </a:r>
            <a:r>
              <a:rPr lang="en-US" sz="2400" dirty="0">
                <a:solidFill>
                  <a:schemeClr val="tx1">
                    <a:lumMod val="75000"/>
                    <a:lumOff val="25000"/>
                  </a:schemeClr>
                </a:solidFill>
              </a:rPr>
              <a:t> </a:t>
            </a:r>
            <a:r>
              <a:rPr lang="en-US" sz="2400" i="1" dirty="0">
                <a:solidFill>
                  <a:schemeClr val="tx1">
                    <a:lumMod val="75000"/>
                    <a:lumOff val="25000"/>
                  </a:schemeClr>
                </a:solidFill>
              </a:rPr>
              <a:t>next slide</a:t>
            </a:r>
            <a:r>
              <a:rPr lang="en-US" sz="2400" dirty="0">
                <a:solidFill>
                  <a:schemeClr val="tx1">
                    <a:lumMod val="75000"/>
                    <a:lumOff val="25000"/>
                  </a:schemeClr>
                </a:solidFill>
              </a:rPr>
              <a:t>) and send to the GO Team Office.</a:t>
            </a:r>
            <a:endParaRPr lang="en-US" sz="2400" dirty="0">
              <a:solidFill>
                <a:schemeClr val="tx1">
                  <a:lumMod val="75000"/>
                  <a:lumOff val="25000"/>
                </a:schemeClr>
              </a:solidFill>
              <a:cs typeface="Sabon Next LT"/>
            </a:endParaRPr>
          </a:p>
        </p:txBody>
      </p:sp>
      <p:sp>
        <p:nvSpPr>
          <p:cNvPr id="5" name="Title 1">
            <a:extLst>
              <a:ext uri="{FF2B5EF4-FFF2-40B4-BE49-F238E27FC236}">
                <a16:creationId xmlns:a16="http://schemas.microsoft.com/office/drawing/2014/main" id="{4F1F132B-B7CE-77D7-7512-DBC89C6DA459}"/>
              </a:ext>
            </a:extLst>
          </p:cNvPr>
          <p:cNvSpPr txBox="1">
            <a:spLocks/>
          </p:cNvSpPr>
          <p:nvPr/>
        </p:nvSpPr>
        <p:spPr>
          <a:xfrm>
            <a:off x="7417837" y="2709224"/>
            <a:ext cx="3247053" cy="1439552"/>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4400" dirty="0">
                <a:solidFill>
                  <a:schemeClr val="accent4"/>
                </a:solidFill>
                <a:latin typeface="Arial Black" panose="020B0604020202020204" pitchFamily="34" charset="0"/>
                <a:cs typeface="Arial Black" panose="020B0604020202020204" pitchFamily="34" charset="0"/>
              </a:rPr>
              <a:t>Take Action</a:t>
            </a:r>
          </a:p>
        </p:txBody>
      </p:sp>
      <p:sp>
        <p:nvSpPr>
          <p:cNvPr id="3" name="TextBox 2">
            <a:extLst>
              <a:ext uri="{FF2B5EF4-FFF2-40B4-BE49-F238E27FC236}">
                <a16:creationId xmlns:a16="http://schemas.microsoft.com/office/drawing/2014/main" id="{5C3BFE65-5F2B-3D48-49FE-88ED5A036999}"/>
              </a:ext>
            </a:extLst>
          </p:cNvPr>
          <p:cNvSpPr txBox="1"/>
          <p:nvPr/>
        </p:nvSpPr>
        <p:spPr>
          <a:xfrm>
            <a:off x="189814" y="1025636"/>
            <a:ext cx="5693665" cy="707886"/>
          </a:xfrm>
          <a:prstGeom prst="rect">
            <a:avLst/>
          </a:prstGeom>
          <a:solidFill>
            <a:schemeClr val="accent1"/>
          </a:solidFill>
          <a:ln>
            <a:solidFill>
              <a:schemeClr val="accent4"/>
            </a:solidFill>
          </a:ln>
        </p:spPr>
        <p:txBody>
          <a:bodyPr wrap="square" lIns="91440" tIns="45720" rIns="91440" bIns="45720" rtlCol="0" anchor="t">
            <a:spAutoFit/>
          </a:bodyPr>
          <a:lstStyle/>
          <a:p>
            <a:r>
              <a:rPr lang="en-US" sz="2000" i="1" dirty="0"/>
              <a:t>Only needed if the GO Team voted </a:t>
            </a:r>
            <a:r>
              <a:rPr lang="en-US" sz="2000" dirty="0"/>
              <a:t>YES</a:t>
            </a:r>
            <a:r>
              <a:rPr lang="en-US" sz="2000" i="1" dirty="0"/>
              <a:t> to maintaining or exploring establishing an optional school uniform.</a:t>
            </a:r>
            <a:endParaRPr lang="en-US" i="1" dirty="0"/>
          </a:p>
        </p:txBody>
      </p:sp>
    </p:spTree>
    <p:extLst>
      <p:ext uri="{BB962C8B-B14F-4D97-AF65-F5344CB8AC3E}">
        <p14:creationId xmlns:p14="http://schemas.microsoft.com/office/powerpoint/2010/main" val="40849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9A171-926D-B166-ECCB-D29B840A2844}"/>
              </a:ext>
            </a:extLst>
          </p:cNvPr>
          <p:cNvSpPr>
            <a:spLocks noGrp="1"/>
          </p:cNvSpPr>
          <p:nvPr>
            <p:ph type="sldNum" sz="quarter" idx="12"/>
          </p:nvPr>
        </p:nvSpPr>
        <p:spPr>
          <a:xfrm>
            <a:off x="11402568" y="6583680"/>
            <a:ext cx="987552" cy="274320"/>
          </a:xfrm>
        </p:spPr>
        <p:txBody>
          <a:bodyPr/>
          <a:lstStyle/>
          <a:p>
            <a:fld id="{3D6C3DC6-EF6E-8948-BFE6-808D46D584D8}" type="slidenum">
              <a:rPr lang="en-US" smtClean="0"/>
              <a:t>24</a:t>
            </a:fld>
            <a:endParaRPr lang="en-US" dirty="0"/>
          </a:p>
        </p:txBody>
      </p:sp>
      <p:graphicFrame>
        <p:nvGraphicFramePr>
          <p:cNvPr id="7" name="Object 6">
            <a:extLst>
              <a:ext uri="{FF2B5EF4-FFF2-40B4-BE49-F238E27FC236}">
                <a16:creationId xmlns:a16="http://schemas.microsoft.com/office/drawing/2014/main" id="{2D51DD6C-0512-EAA9-76E0-D4A5631B84E6}"/>
              </a:ext>
            </a:extLst>
          </p:cNvPr>
          <p:cNvGraphicFramePr>
            <a:graphicFrameLocks noChangeAspect="1"/>
          </p:cNvGraphicFramePr>
          <p:nvPr>
            <p:extLst>
              <p:ext uri="{D42A27DB-BD31-4B8C-83A1-F6EECF244321}">
                <p14:modId xmlns:p14="http://schemas.microsoft.com/office/powerpoint/2010/main" val="3940073819"/>
              </p:ext>
            </p:extLst>
          </p:nvPr>
        </p:nvGraphicFramePr>
        <p:xfrm>
          <a:off x="6453673" y="731520"/>
          <a:ext cx="4631094" cy="5993904"/>
        </p:xfrm>
        <a:graphic>
          <a:graphicData uri="http://schemas.openxmlformats.org/presentationml/2006/ole">
            <mc:AlternateContent xmlns:mc="http://schemas.openxmlformats.org/markup-compatibility/2006">
              <mc:Choice xmlns:v="urn:schemas-microsoft-com:vml" Requires="v">
                <p:oleObj name="Acrobat Document" r:id="rId2" imgW="5829165" imgH="7543680" progId="Acrobat.Document.DC">
                  <p:embed/>
                </p:oleObj>
              </mc:Choice>
              <mc:Fallback>
                <p:oleObj name="Acrobat Document" r:id="rId2" imgW="5829165" imgH="7543680" progId="Acrobat.Document.DC">
                  <p:embed/>
                  <p:pic>
                    <p:nvPicPr>
                      <p:cNvPr id="7" name="Object 6">
                        <a:extLst>
                          <a:ext uri="{FF2B5EF4-FFF2-40B4-BE49-F238E27FC236}">
                            <a16:creationId xmlns:a16="http://schemas.microsoft.com/office/drawing/2014/main" id="{2D51DD6C-0512-EAA9-76E0-D4A5631B84E6}"/>
                          </a:ext>
                        </a:extLst>
                      </p:cNvPr>
                      <p:cNvPicPr/>
                      <p:nvPr/>
                    </p:nvPicPr>
                    <p:blipFill>
                      <a:blip r:embed="rId3"/>
                      <a:stretch>
                        <a:fillRect/>
                      </a:stretch>
                    </p:blipFill>
                    <p:spPr>
                      <a:xfrm>
                        <a:off x="6453673" y="731520"/>
                        <a:ext cx="4631094" cy="5993904"/>
                      </a:xfrm>
                      <a:prstGeom prst="rect">
                        <a:avLst/>
                      </a:prstGeom>
                      <a:ln>
                        <a:solidFill>
                          <a:schemeClr val="tx1"/>
                        </a:solidFill>
                      </a:ln>
                    </p:spPr>
                  </p:pic>
                </p:oleObj>
              </mc:Fallback>
            </mc:AlternateContent>
          </a:graphicData>
        </a:graphic>
      </p:graphicFrame>
      <p:sp>
        <p:nvSpPr>
          <p:cNvPr id="8" name="Title 1">
            <a:extLst>
              <a:ext uri="{FF2B5EF4-FFF2-40B4-BE49-F238E27FC236}">
                <a16:creationId xmlns:a16="http://schemas.microsoft.com/office/drawing/2014/main" id="{37D56995-657C-AF1D-359F-3F0EED68F8DD}"/>
              </a:ext>
            </a:extLst>
          </p:cNvPr>
          <p:cNvSpPr txBox="1">
            <a:spLocks/>
          </p:cNvSpPr>
          <p:nvPr/>
        </p:nvSpPr>
        <p:spPr>
          <a:xfrm>
            <a:off x="0" y="132576"/>
            <a:ext cx="12192000" cy="727334"/>
          </a:xfrm>
          <a:prstGeom prst="rect">
            <a:avLst/>
          </a:prstGeom>
        </p:spPr>
        <p:txBody>
          <a:bodyPr/>
          <a:lst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r>
              <a:rPr lang="en-US" dirty="0"/>
              <a:t>Blank Committee Resolution</a:t>
            </a:r>
          </a:p>
        </p:txBody>
      </p:sp>
      <p:graphicFrame>
        <p:nvGraphicFramePr>
          <p:cNvPr id="3" name="Object 2">
            <a:extLst>
              <a:ext uri="{FF2B5EF4-FFF2-40B4-BE49-F238E27FC236}">
                <a16:creationId xmlns:a16="http://schemas.microsoft.com/office/drawing/2014/main" id="{E21D3D73-194B-9B26-B7DB-039D828F67C8}"/>
              </a:ext>
            </a:extLst>
          </p:cNvPr>
          <p:cNvGraphicFramePr>
            <a:graphicFrameLocks noChangeAspect="1"/>
          </p:cNvGraphicFramePr>
          <p:nvPr>
            <p:extLst>
              <p:ext uri="{D42A27DB-BD31-4B8C-83A1-F6EECF244321}">
                <p14:modId xmlns:p14="http://schemas.microsoft.com/office/powerpoint/2010/main" val="210668185"/>
              </p:ext>
            </p:extLst>
          </p:nvPr>
        </p:nvGraphicFramePr>
        <p:xfrm>
          <a:off x="1517481" y="731520"/>
          <a:ext cx="4403506" cy="5993904"/>
        </p:xfrm>
        <a:graphic>
          <a:graphicData uri="http://schemas.openxmlformats.org/presentationml/2006/ole">
            <mc:AlternateContent xmlns:mc="http://schemas.openxmlformats.org/markup-compatibility/2006">
              <mc:Choice xmlns:v="urn:schemas-microsoft-com:vml" Requires="v">
                <p:oleObj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1517481" y="731520"/>
                        <a:ext cx="4403506" cy="599390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299828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4"/>
            <a:ext cx="6400800" cy="1439552"/>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Principal’s Report</a:t>
            </a:r>
          </a:p>
        </p:txBody>
      </p:sp>
    </p:spTree>
    <p:extLst>
      <p:ext uri="{BB962C8B-B14F-4D97-AF65-F5344CB8AC3E}">
        <p14:creationId xmlns:p14="http://schemas.microsoft.com/office/powerpoint/2010/main" val="295292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2025089" y="3044952"/>
            <a:ext cx="8141822" cy="768096"/>
          </a:xfrm>
        </p:spPr>
        <p:txBody>
          <a:bodyPr/>
          <a:lstStyle/>
          <a:p>
            <a:r>
              <a:rPr lang="en-US" dirty="0"/>
              <a:t>Mary Lin elementary school</a:t>
            </a:r>
            <a:br>
              <a:rPr lang="en-US" dirty="0"/>
            </a:br>
            <a:r>
              <a:rPr lang="en-US" dirty="0"/>
              <a:t> Leveling and fy25 budget adjustment </a:t>
            </a:r>
          </a:p>
        </p:txBody>
      </p:sp>
      <p:sp>
        <p:nvSpPr>
          <p:cNvPr id="2" name="TextBox 1">
            <a:extLst>
              <a:ext uri="{FF2B5EF4-FFF2-40B4-BE49-F238E27FC236}">
                <a16:creationId xmlns:a16="http://schemas.microsoft.com/office/drawing/2014/main" id="{140149F2-0611-F5EB-BFDC-BD8779456F4B}"/>
              </a:ext>
            </a:extLst>
          </p:cNvPr>
          <p:cNvSpPr txBox="1"/>
          <p:nvPr/>
        </p:nvSpPr>
        <p:spPr>
          <a:xfrm>
            <a:off x="5058729" y="5124262"/>
            <a:ext cx="20745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Sabon Next LT"/>
              </a:rPr>
              <a:t>September 25, 2024</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1774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27359" y="210312"/>
            <a:ext cx="6766560" cy="768096"/>
          </a:xfrm>
        </p:spPr>
        <p:txBody>
          <a:bodyPr/>
          <a:lstStyle/>
          <a:p>
            <a:r>
              <a:rPr lang="en-US" dirty="0"/>
              <a:t>Enrollment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BF51351A-8A07-32CE-5938-45D301893242}"/>
              </a:ext>
            </a:extLst>
          </p:cNvPr>
          <p:cNvGraphicFramePr>
            <a:graphicFrameLocks noGrp="1"/>
          </p:cNvGraphicFramePr>
          <p:nvPr>
            <p:ph idx="1"/>
            <p:extLst>
              <p:ext uri="{D42A27DB-BD31-4B8C-83A1-F6EECF244321}">
                <p14:modId xmlns:p14="http://schemas.microsoft.com/office/powerpoint/2010/main" val="1681399359"/>
              </p:ext>
            </p:extLst>
          </p:nvPr>
        </p:nvGraphicFramePr>
        <p:xfrm>
          <a:off x="5545091" y="1062355"/>
          <a:ext cx="4276726" cy="1371600"/>
        </p:xfrm>
        <a:graphic>
          <a:graphicData uri="http://schemas.openxmlformats.org/drawingml/2006/table">
            <a:tbl>
              <a:tblPr firstRow="1" bandRow="1">
                <a:tableStyleId>{5FD0F851-EC5A-4D38-B0AD-8093EC10F338}</a:tableStyleId>
              </a:tblPr>
              <a:tblGrid>
                <a:gridCol w="2914651">
                  <a:extLst>
                    <a:ext uri="{9D8B030D-6E8A-4147-A177-3AD203B41FA5}">
                      <a16:colId xmlns:a16="http://schemas.microsoft.com/office/drawing/2014/main" val="697791016"/>
                    </a:ext>
                  </a:extLst>
                </a:gridCol>
                <a:gridCol w="1362075">
                  <a:extLst>
                    <a:ext uri="{9D8B030D-6E8A-4147-A177-3AD203B41FA5}">
                      <a16:colId xmlns:a16="http://schemas.microsoft.com/office/drawing/2014/main" val="3703141561"/>
                    </a:ext>
                  </a:extLst>
                </a:gridCol>
              </a:tblGrid>
              <a:tr h="370840">
                <a:tc>
                  <a:txBody>
                    <a:bodyPr/>
                    <a:lstStyle/>
                    <a:p>
                      <a:pPr algn="r"/>
                      <a:r>
                        <a:rPr lang="en-US" b="1" dirty="0"/>
                        <a:t>Projected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370840">
                <a:tc>
                  <a:txBody>
                    <a:bodyPr/>
                    <a:lstStyle/>
                    <a:p>
                      <a:pPr algn="r"/>
                      <a:r>
                        <a:rPr lang="en-US" b="1" dirty="0"/>
                        <a:t>15-Day Count(08.21.24)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507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370840">
                <a:tc>
                  <a:txBody>
                    <a:bodyPr/>
                    <a:lstStyle/>
                    <a:p>
                      <a:pPr algn="r"/>
                      <a:r>
                        <a:rPr lang="en-US" b="1"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21" name="Title 1">
            <a:extLst>
              <a:ext uri="{FF2B5EF4-FFF2-40B4-BE49-F238E27FC236}">
                <a16:creationId xmlns:a16="http://schemas.microsoft.com/office/drawing/2014/main" id="{4EA70CE0-E836-4CC1-12A5-67DE64946A6F}"/>
              </a:ext>
            </a:extLst>
          </p:cNvPr>
          <p:cNvSpPr txBox="1">
            <a:spLocks/>
          </p:cNvSpPr>
          <p:nvPr/>
        </p:nvSpPr>
        <p:spPr>
          <a:xfrm>
            <a:off x="3727359" y="2725535"/>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92A91"/>
                </a:solidFill>
                <a:effectLst/>
                <a:uLnTx/>
                <a:uFillTx/>
                <a:latin typeface="Arial Black"/>
                <a:ea typeface="+mj-ea"/>
                <a:cs typeface="+mj-cs"/>
              </a:rPr>
              <a:t>Leveling</a:t>
            </a:r>
          </a:p>
        </p:txBody>
      </p:sp>
      <p:sp>
        <p:nvSpPr>
          <p:cNvPr id="22" name="TextBox 21">
            <a:extLst>
              <a:ext uri="{FF2B5EF4-FFF2-40B4-BE49-F238E27FC236}">
                <a16:creationId xmlns:a16="http://schemas.microsoft.com/office/drawing/2014/main" id="{1B911D05-5B58-D51E-CB0E-65B6D1EEF829}"/>
              </a:ext>
            </a:extLst>
          </p:cNvPr>
          <p:cNvSpPr txBox="1"/>
          <p:nvPr/>
        </p:nvSpPr>
        <p:spPr>
          <a:xfrm>
            <a:off x="3727359" y="3496932"/>
            <a:ext cx="755024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bon Next LT"/>
                <a:ea typeface="+mn-ea"/>
                <a:cs typeface="+mn-cs"/>
              </a:rPr>
              <a:t>Leveling is the process the District uses to adjust school budget allocations to match student enrollment. </a:t>
            </a:r>
          </a:p>
        </p:txBody>
      </p:sp>
      <p:graphicFrame>
        <p:nvGraphicFramePr>
          <p:cNvPr id="23" name="Table 23">
            <a:extLst>
              <a:ext uri="{FF2B5EF4-FFF2-40B4-BE49-F238E27FC236}">
                <a16:creationId xmlns:a16="http://schemas.microsoft.com/office/drawing/2014/main" id="{547115C3-9D6B-BFF5-B1AF-63893D0A92B7}"/>
              </a:ext>
            </a:extLst>
          </p:cNvPr>
          <p:cNvGraphicFramePr>
            <a:graphicFrameLocks noGrp="1"/>
          </p:cNvGraphicFramePr>
          <p:nvPr>
            <p:extLst>
              <p:ext uri="{D42A27DB-BD31-4B8C-83A1-F6EECF244321}">
                <p14:modId xmlns:p14="http://schemas.microsoft.com/office/powerpoint/2010/main" val="503531392"/>
              </p:ext>
            </p:extLst>
          </p:nvPr>
        </p:nvGraphicFramePr>
        <p:xfrm>
          <a:off x="4219575" y="4313176"/>
          <a:ext cx="6397534" cy="457200"/>
        </p:xfrm>
        <a:graphic>
          <a:graphicData uri="http://schemas.openxmlformats.org/drawingml/2006/table">
            <a:tbl>
              <a:tblPr firstRow="1" bandRow="1">
                <a:tableStyleId>{D27102A9-8310-4765-A935-A1911B00CA55}</a:tableStyleId>
              </a:tblPr>
              <a:tblGrid>
                <a:gridCol w="3198767">
                  <a:extLst>
                    <a:ext uri="{9D8B030D-6E8A-4147-A177-3AD203B41FA5}">
                      <a16:colId xmlns:a16="http://schemas.microsoft.com/office/drawing/2014/main" val="2607856906"/>
                    </a:ext>
                  </a:extLst>
                </a:gridCol>
                <a:gridCol w="3198767">
                  <a:extLst>
                    <a:ext uri="{9D8B030D-6E8A-4147-A177-3AD203B41FA5}">
                      <a16:colId xmlns:a16="http://schemas.microsoft.com/office/drawing/2014/main" val="2739395123"/>
                    </a:ext>
                  </a:extLst>
                </a:gridCol>
              </a:tblGrid>
              <a:tr h="370840">
                <a:tc>
                  <a:txBody>
                    <a:bodyPr/>
                    <a:lstStyle/>
                    <a:p>
                      <a:pPr marL="0" algn="r" defTabSz="914400" rtl="0" eaLnBrk="1" latinLnBrk="0" hangingPunct="1"/>
                      <a:r>
                        <a:rPr lang="en-US" sz="2400" b="1" kern="1200" dirty="0">
                          <a:solidFill>
                            <a:schemeClr val="tx1"/>
                          </a:solidFill>
                          <a:latin typeface="+mn-lt"/>
                          <a:ea typeface="+mn-ea"/>
                          <a:cs typeface="+mn-cs"/>
                        </a:rPr>
                        <a:t>Budget Adjustment*</a:t>
                      </a:r>
                    </a:p>
                  </a:txBody>
                  <a:tcPr anchor="ctr"/>
                </a:tc>
                <a:tc>
                  <a:txBody>
                    <a:bodyPr/>
                    <a:lstStyle/>
                    <a:p>
                      <a:r>
                        <a:rPr lang="en-US" sz="2400" b="0" i="1" dirty="0">
                          <a:solidFill>
                            <a:schemeClr val="tx1"/>
                          </a:solidFill>
                        </a:rPr>
                        <a:t> $ 47,228</a:t>
                      </a:r>
                      <a:endParaRPr lang="en-US" sz="2400" b="0" i="1" dirty="0">
                        <a:solidFill>
                          <a:srgbClr val="FF0000"/>
                        </a:solidFill>
                      </a:endParaRPr>
                    </a:p>
                  </a:txBody>
                  <a:tcPr anchor="ctr">
                    <a:solidFill>
                      <a:schemeClr val="bg2"/>
                    </a:solidFill>
                  </a:tcPr>
                </a:tc>
                <a:extLst>
                  <a:ext uri="{0D108BD9-81ED-4DB2-BD59-A6C34878D82A}">
                    <a16:rowId xmlns:a16="http://schemas.microsoft.com/office/drawing/2014/main" val="1210822902"/>
                  </a:ext>
                </a:extLst>
              </a:tr>
            </a:tbl>
          </a:graphicData>
        </a:graphic>
      </p:graphicFrame>
      <p:sp>
        <p:nvSpPr>
          <p:cNvPr id="3" name="TextBox 2">
            <a:extLst>
              <a:ext uri="{FF2B5EF4-FFF2-40B4-BE49-F238E27FC236}">
                <a16:creationId xmlns:a16="http://schemas.microsoft.com/office/drawing/2014/main" id="{B020D829-54AF-E8F3-BF60-C3C2F76D3C41}"/>
              </a:ext>
            </a:extLst>
          </p:cNvPr>
          <p:cNvSpPr txBox="1"/>
          <p:nvPr/>
        </p:nvSpPr>
        <p:spPr>
          <a:xfrm>
            <a:off x="3786477" y="5982732"/>
            <a:ext cx="726372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Sabon Next LT"/>
                <a:ea typeface="+mn-ea"/>
                <a:cs typeface="+mn-cs"/>
              </a:rPr>
              <a:t>*The budget adjustment reflects the impact of the following: enrollment changes, FY25 reserve, adjustments to Title I, Family Engagement and School Improvement Allocations, Security Grants and FY24 carryover funds</a:t>
            </a:r>
          </a:p>
        </p:txBody>
      </p:sp>
    </p:spTree>
    <p:extLst>
      <p:ext uri="{BB962C8B-B14F-4D97-AF65-F5344CB8AC3E}">
        <p14:creationId xmlns:p14="http://schemas.microsoft.com/office/powerpoint/2010/main" val="1356344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abon Next LT"/>
              <a:ea typeface="+mn-ea"/>
              <a:cs typeface="+mn-cs"/>
            </a:endParaRPr>
          </a:p>
        </p:txBody>
      </p:sp>
      <p:pic>
        <p:nvPicPr>
          <p:cNvPr id="9" name="Picture 8">
            <a:extLst>
              <a:ext uri="{FF2B5EF4-FFF2-40B4-BE49-F238E27FC236}">
                <a16:creationId xmlns:a16="http://schemas.microsoft.com/office/drawing/2014/main" id="{B08F6EBA-B2DC-5547-0760-16A6BA0A0282}"/>
              </a:ext>
            </a:extLst>
          </p:cNvPr>
          <p:cNvPicPr>
            <a:picLocks noChangeAspect="1"/>
          </p:cNvPicPr>
          <p:nvPr/>
        </p:nvPicPr>
        <p:blipFill>
          <a:blip r:embed="rId4"/>
          <a:stretch>
            <a:fillRect/>
          </a:stretch>
        </p:blipFill>
        <p:spPr>
          <a:xfrm>
            <a:off x="0" y="1"/>
            <a:ext cx="12263120" cy="6858000"/>
          </a:xfrm>
          <a:prstGeom prst="rect">
            <a:avLst/>
          </a:prstGeom>
        </p:spPr>
      </p:pic>
    </p:spTree>
    <p:extLst>
      <p:ext uri="{BB962C8B-B14F-4D97-AF65-F5344CB8AC3E}">
        <p14:creationId xmlns:p14="http://schemas.microsoft.com/office/powerpoint/2010/main" val="408828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dirty="0"/>
              <a:t>Summary of Changes As A result of FY25 Budget Adjustment</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240174308"/>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Personnel Changes</a:t>
                      </a:r>
                    </a:p>
                  </a:txBody>
                  <a:tcPr anchor="ctr">
                    <a:solidFill>
                      <a:schemeClr val="accent2"/>
                    </a:solidFill>
                  </a:tcPr>
                </a:tc>
                <a:tc>
                  <a:txBody>
                    <a:bodyPr/>
                    <a:lstStyle/>
                    <a:p>
                      <a:pPr lvl="0" algn="ctr">
                        <a:buNone/>
                      </a:pPr>
                      <a:r>
                        <a:rPr lang="en-US" sz="3200" dirty="0">
                          <a:solidFill>
                            <a:schemeClr val="tx1"/>
                          </a:solidFill>
                        </a:rPr>
                        <a:t>Non-Personnel Changes</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None</a:t>
                      </a:r>
                    </a:p>
                  </a:txBody>
                  <a:tcPr anchor="ctr"/>
                </a:tc>
                <a:tc>
                  <a:txBody>
                    <a:bodyPr/>
                    <a:lstStyle/>
                    <a:p>
                      <a:r>
                        <a:rPr lang="en-US" dirty="0"/>
                        <a:t>$45,000 from </a:t>
                      </a:r>
                      <a:r>
                        <a:rPr lang="en-US" dirty="0">
                          <a:hlinkClick r:id="rId2"/>
                        </a:rPr>
                        <a:t>Georgia School Security Grant</a:t>
                      </a:r>
                      <a:endParaRPr lang="en-US" dirty="0"/>
                    </a:p>
                  </a:txBody>
                  <a:tcPr anchor="ctr"/>
                </a:tc>
                <a:extLst>
                  <a:ext uri="{0D108BD9-81ED-4DB2-BD59-A6C34878D82A}">
                    <a16:rowId xmlns:a16="http://schemas.microsoft.com/office/drawing/2014/main" val="1813335333"/>
                  </a:ext>
                </a:extLst>
              </a:tr>
              <a:tr h="441908">
                <a:tc>
                  <a:txBody>
                    <a:bodyPr/>
                    <a:lstStyle/>
                    <a:p>
                      <a:endParaRPr lang="en-US" dirty="0"/>
                    </a:p>
                  </a:txBody>
                  <a:tcPr anchor="ctr"/>
                </a:tc>
                <a:tc>
                  <a:txBody>
                    <a:bodyPr/>
                    <a:lstStyle/>
                    <a:p>
                      <a:r>
                        <a:rPr lang="en-US" dirty="0"/>
                        <a:t>$2,228 toward Instructional Supplies &amp; Stipends</a:t>
                      </a:r>
                    </a:p>
                  </a:txBody>
                  <a:tcPr anchor="ctr"/>
                </a:tc>
                <a:extLst>
                  <a:ext uri="{0D108BD9-81ED-4DB2-BD59-A6C34878D82A}">
                    <a16:rowId xmlns:a16="http://schemas.microsoft.com/office/drawing/2014/main" val="4138019235"/>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2258494"/>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extLst>
              <p:ext uri="{D42A27DB-BD31-4B8C-83A1-F6EECF244321}">
                <p14:modId xmlns:p14="http://schemas.microsoft.com/office/powerpoint/2010/main" val="1919824379"/>
              </p:ext>
            </p:extLst>
          </p:nvPr>
        </p:nvGraphicFramePr>
        <p:xfrm>
          <a:off x="1152144" y="4911113"/>
          <a:ext cx="10496931" cy="96012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After leveling, we were left with very little wiggle room since $45,000 of the $47,228 that was earned is earmarked for the Georgia School Security Grant.</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19400" y="3070478"/>
            <a:ext cx="6400800" cy="1558671"/>
          </a:xfrm>
        </p:spPr>
        <p:txBody>
          <a:bodyPr/>
          <a:lstStyle/>
          <a:p>
            <a:r>
              <a:rPr lang="en-US" dirty="0"/>
              <a:t>2021-2025</a:t>
            </a:r>
            <a:br>
              <a:rPr lang="en-US" dirty="0"/>
            </a:br>
            <a:r>
              <a:rPr lang="en-US" dirty="0"/>
              <a:t>Strategic Plan</a:t>
            </a:r>
          </a:p>
        </p:txBody>
      </p:sp>
    </p:spTree>
    <p:extLst>
      <p:ext uri="{BB962C8B-B14F-4D97-AF65-F5344CB8AC3E}">
        <p14:creationId xmlns:p14="http://schemas.microsoft.com/office/powerpoint/2010/main" val="228256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603-8319-2B3B-CAFC-20586003AAF8}"/>
              </a:ext>
            </a:extLst>
          </p:cNvPr>
          <p:cNvSpPr>
            <a:spLocks noGrp="1"/>
          </p:cNvSpPr>
          <p:nvPr>
            <p:ph type="title"/>
          </p:nvPr>
        </p:nvSpPr>
        <p:spPr>
          <a:xfrm>
            <a:off x="524256" y="2261503"/>
            <a:ext cx="5693664" cy="695058"/>
          </a:xfrm>
        </p:spPr>
        <p:txBody>
          <a:bodyPr/>
          <a:lstStyle/>
          <a:p>
            <a:r>
              <a:rPr lang="en-US" sz="6000" dirty="0"/>
              <a:t>PRINCIPAL’S REPORT</a:t>
            </a:r>
          </a:p>
        </p:txBody>
      </p:sp>
    </p:spTree>
    <p:extLst>
      <p:ext uri="{BB962C8B-B14F-4D97-AF65-F5344CB8AC3E}">
        <p14:creationId xmlns:p14="http://schemas.microsoft.com/office/powerpoint/2010/main" val="185870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B0E6D0-C102-6F9C-E392-1A01CC8000A0}"/>
              </a:ext>
            </a:extLst>
          </p:cNvPr>
          <p:cNvSpPr>
            <a:spLocks noGrp="1"/>
          </p:cNvSpPr>
          <p:nvPr>
            <p:ph type="sldNum" sz="quarter" idx="12"/>
          </p:nvPr>
        </p:nvSpPr>
        <p:spPr>
          <a:xfrm>
            <a:off x="11058082" y="6315271"/>
            <a:ext cx="987552" cy="274320"/>
          </a:xfrm>
        </p:spPr>
        <p:txBody>
          <a:bodyPr/>
          <a:lstStyle/>
          <a:p>
            <a:fld id="{AEC10A0C-BB77-FD4A-8FA4-D4334D01E3A4}" type="slidenum">
              <a:rPr lang="en-US" smtClean="0"/>
              <a:pPr/>
              <a:t>31</a:t>
            </a:fld>
            <a:endParaRPr lang="en-US" dirty="0"/>
          </a:p>
        </p:txBody>
      </p:sp>
      <p:pic>
        <p:nvPicPr>
          <p:cNvPr id="8" name="Picture 7" descr="A white card with blue and orange text&#10;&#10;Description automatically generated">
            <a:extLst>
              <a:ext uri="{FF2B5EF4-FFF2-40B4-BE49-F238E27FC236}">
                <a16:creationId xmlns:a16="http://schemas.microsoft.com/office/drawing/2014/main" id="{A24BC33B-1613-AAE9-9429-D9104E7316C1}"/>
              </a:ext>
            </a:extLst>
          </p:cNvPr>
          <p:cNvPicPr>
            <a:picLocks noChangeAspect="1"/>
          </p:cNvPicPr>
          <p:nvPr/>
        </p:nvPicPr>
        <p:blipFill>
          <a:blip r:embed="rId2"/>
          <a:srcRect l="4006" t="3259" b="5030"/>
          <a:stretch/>
        </p:blipFill>
        <p:spPr>
          <a:xfrm>
            <a:off x="4702629" y="2724540"/>
            <a:ext cx="6914544" cy="3303037"/>
          </a:xfrm>
          <a:prstGeom prst="rect">
            <a:avLst/>
          </a:prstGeom>
        </p:spPr>
      </p:pic>
      <p:sp>
        <p:nvSpPr>
          <p:cNvPr id="10" name="Title 1">
            <a:extLst>
              <a:ext uri="{FF2B5EF4-FFF2-40B4-BE49-F238E27FC236}">
                <a16:creationId xmlns:a16="http://schemas.microsoft.com/office/drawing/2014/main" id="{D1955CD8-B73C-993F-3B48-6F2DB6BA7EE7}"/>
              </a:ext>
            </a:extLst>
          </p:cNvPr>
          <p:cNvSpPr>
            <a:spLocks noGrp="1"/>
          </p:cNvSpPr>
          <p:nvPr>
            <p:ph type="title"/>
          </p:nvPr>
        </p:nvSpPr>
        <p:spPr>
          <a:xfrm>
            <a:off x="5458409" y="202225"/>
            <a:ext cx="6366793" cy="2102435"/>
          </a:xfrm>
        </p:spPr>
        <p:txBody>
          <a:bodyPr/>
          <a:lstStyle/>
          <a:p>
            <a:pPr algn="ctr"/>
            <a:r>
              <a:rPr lang="en-US" sz="3200" dirty="0">
                <a:latin typeface="Arial Black" panose="020B0A04020102020204" pitchFamily="34" charset="0"/>
              </a:rPr>
              <a:t>Join us on</a:t>
            </a:r>
            <a:br>
              <a:rPr lang="en-US" sz="3200" dirty="0">
                <a:latin typeface="Arial Black" panose="020B0A04020102020204" pitchFamily="34" charset="0"/>
              </a:rPr>
            </a:br>
            <a:r>
              <a:rPr lang="en-US" sz="3200" dirty="0">
                <a:latin typeface="Arial Black" panose="020B0A04020102020204" pitchFamily="34" charset="0"/>
              </a:rPr>
              <a:t>Saturday, September 28</a:t>
            </a:r>
            <a:br>
              <a:rPr lang="en-US" dirty="0">
                <a:latin typeface="Arial Black" panose="020B0A04020102020204" pitchFamily="34" charset="0"/>
              </a:rPr>
            </a:br>
            <a:r>
              <a:rPr lang="en-US" b="0" cap="none" dirty="0">
                <a:solidFill>
                  <a:schemeClr val="tx1"/>
                </a:solidFill>
              </a:rPr>
              <a:t>All GO team members are invited,</a:t>
            </a:r>
            <a:br>
              <a:rPr lang="en-US" b="0" cap="none" dirty="0">
                <a:solidFill>
                  <a:schemeClr val="tx1"/>
                </a:solidFill>
              </a:rPr>
            </a:br>
            <a:r>
              <a:rPr lang="en-US" b="0" cap="none" dirty="0">
                <a:solidFill>
                  <a:schemeClr val="tx1"/>
                </a:solidFill>
              </a:rPr>
              <a:t>but plan to have at </a:t>
            </a:r>
            <a:r>
              <a:rPr lang="en-US" cap="none" dirty="0">
                <a:solidFill>
                  <a:schemeClr val="tx1"/>
                </a:solidFill>
              </a:rPr>
              <a:t>least 3 members </a:t>
            </a:r>
            <a:r>
              <a:rPr lang="en-US" b="0" cap="none" dirty="0">
                <a:solidFill>
                  <a:schemeClr val="tx1"/>
                </a:solidFill>
              </a:rPr>
              <a:t>of your GO Team attend!</a:t>
            </a:r>
            <a:endParaRPr lang="en-US" b="0" dirty="0">
              <a:solidFill>
                <a:schemeClr val="tx1"/>
              </a:solidFill>
            </a:endParaRPr>
          </a:p>
        </p:txBody>
      </p:sp>
    </p:spTree>
    <p:extLst>
      <p:ext uri="{BB962C8B-B14F-4D97-AF65-F5344CB8AC3E}">
        <p14:creationId xmlns:p14="http://schemas.microsoft.com/office/powerpoint/2010/main" val="1279835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679C65-F903-6297-8864-BC276CA0A426}"/>
              </a:ext>
            </a:extLst>
          </p:cNvPr>
          <p:cNvSpPr txBox="1">
            <a:spLocks/>
          </p:cNvSpPr>
          <p:nvPr/>
        </p:nvSpPr>
        <p:spPr>
          <a:xfrm>
            <a:off x="0" y="3044952"/>
            <a:ext cx="7521388" cy="768096"/>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5400" dirty="0">
                <a:solidFill>
                  <a:schemeClr val="accent4"/>
                </a:solidFill>
              </a:rPr>
              <a:t>Questions?</a:t>
            </a:r>
          </a:p>
        </p:txBody>
      </p:sp>
    </p:spTree>
    <p:extLst>
      <p:ext uri="{BB962C8B-B14F-4D97-AF65-F5344CB8AC3E}">
        <p14:creationId xmlns:p14="http://schemas.microsoft.com/office/powerpoint/2010/main" val="499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533" y="2277536"/>
            <a:ext cx="2549160" cy="197490"/>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3" name="object 3"/>
          <p:cNvSpPr txBox="1"/>
          <p:nvPr/>
        </p:nvSpPr>
        <p:spPr>
          <a:xfrm>
            <a:off x="7175928" y="2454967"/>
            <a:ext cx="4448685" cy="424475"/>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Hold monthly data digs led by administration.</a:t>
            </a:r>
            <a:endParaRPr sz="1000" dirty="0">
              <a:latin typeface="Calibri"/>
              <a:cs typeface="Calibri"/>
            </a:endParaRPr>
          </a:p>
          <a:p>
            <a:pPr marL="92710">
              <a:spcBef>
                <a:spcPts val="605"/>
              </a:spcBef>
            </a:pPr>
            <a:r>
              <a:rPr lang="en-US" sz="1000" b="1" spc="-5" dirty="0">
                <a:latin typeface="Calibri"/>
                <a:cs typeface="Calibri"/>
              </a:rPr>
              <a:t>2. Weekly lesson planning and internalization led by instructional coaches.</a:t>
            </a:r>
            <a:endParaRPr sz="1000" dirty="0">
              <a:latin typeface="Calibri"/>
              <a:cs typeface="Calibri"/>
            </a:endParaRPr>
          </a:p>
        </p:txBody>
      </p:sp>
      <p:sp>
        <p:nvSpPr>
          <p:cNvPr id="4" name="object 4"/>
          <p:cNvSpPr/>
          <p:nvPr/>
        </p:nvSpPr>
        <p:spPr>
          <a:xfrm>
            <a:off x="7181844" y="2936655"/>
            <a:ext cx="4448685" cy="1919468"/>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5" name="object 5"/>
          <p:cNvSpPr txBox="1"/>
          <p:nvPr/>
        </p:nvSpPr>
        <p:spPr>
          <a:xfrm>
            <a:off x="7181845" y="2950545"/>
            <a:ext cx="4385455" cy="1897955"/>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Created a new Equity, Diversity, and Inclusion Committee on MLE PTA.</a:t>
            </a:r>
          </a:p>
          <a:p>
            <a:pPr marL="241300" indent="-228600">
              <a:spcBef>
                <a:spcPts val="700"/>
              </a:spcBef>
              <a:buAutoNum type="arabicPeriod"/>
            </a:pPr>
            <a:r>
              <a:rPr lang="en-US" sz="1000" b="1" spc="-10" dirty="0">
                <a:latin typeface="Calibri"/>
                <a:cs typeface="Calibri"/>
              </a:rPr>
              <a:t>Provide equity and anti-bias training for all staff members.</a:t>
            </a:r>
          </a:p>
          <a:p>
            <a:pPr marL="241300" indent="-228600">
              <a:spcBef>
                <a:spcPts val="700"/>
              </a:spcBef>
              <a:buAutoNum type="arabicPeriod"/>
            </a:pPr>
            <a:r>
              <a:rPr lang="en-US" sz="1000" b="1" spc="-10" dirty="0">
                <a:latin typeface="Calibri"/>
                <a:cs typeface="Calibri"/>
              </a:rPr>
              <a:t>Engage students in weekly STEAM activities, Science Fair, Science Night, Spelling Bee, Math Family Night, Inclusive School’s Week, No Place for Hate Week, Red Ribbon Week, Black History Celebration, Girls on the Run, LEEP </a:t>
            </a:r>
            <a:r>
              <a:rPr lang="en-US" sz="1000" b="1" spc="-10" dirty="0" err="1">
                <a:latin typeface="Calibri"/>
                <a:cs typeface="Calibri"/>
              </a:rPr>
              <a:t>aftershool</a:t>
            </a:r>
            <a:r>
              <a:rPr lang="en-US" sz="1000" b="1" spc="-10" dirty="0">
                <a:latin typeface="Calibri"/>
                <a:cs typeface="Calibri"/>
              </a:rPr>
              <a:t> activities, and Helen Ruffin Reaching Bowl.</a:t>
            </a:r>
          </a:p>
          <a:p>
            <a:pPr marL="241300" indent="-228600">
              <a:spcBef>
                <a:spcPts val="700"/>
              </a:spcBef>
              <a:buAutoNum type="arabicPeriod"/>
            </a:pPr>
            <a:r>
              <a:rPr lang="en-US" sz="1000" b="1" spc="-10" dirty="0">
                <a:latin typeface="Calibri"/>
                <a:cs typeface="Calibri"/>
              </a:rPr>
              <a:t>Administer BASC to screen for students who need additional support. Implement small group and individual </a:t>
            </a:r>
            <a:r>
              <a:rPr lang="en-US" sz="1000" b="1" spc="-10" dirty="0" err="1">
                <a:latin typeface="Calibri"/>
                <a:cs typeface="Calibri"/>
              </a:rPr>
              <a:t>couseling</a:t>
            </a:r>
            <a:r>
              <a:rPr lang="en-US" sz="1000" b="1" spc="-10" dirty="0">
                <a:latin typeface="Calibri"/>
                <a:cs typeface="Calibri"/>
              </a:rPr>
              <a:t> sessions. Dedicate 15 protected minutes for Morning Meeting and Second Step lessons that focus on social and emotional growth.</a:t>
            </a:r>
            <a:endParaRPr sz="1000" dirty="0">
              <a:latin typeface="Calibri"/>
              <a:cs typeface="Calibri"/>
            </a:endParaRPr>
          </a:p>
        </p:txBody>
      </p:sp>
      <p:sp>
        <p:nvSpPr>
          <p:cNvPr id="6" name="object 6"/>
          <p:cNvSpPr txBox="1"/>
          <p:nvPr/>
        </p:nvSpPr>
        <p:spPr>
          <a:xfrm>
            <a:off x="7175928" y="4958700"/>
            <a:ext cx="4448685" cy="887422"/>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Mary Lin Foundation grants must be screened and approved.</a:t>
            </a:r>
          </a:p>
          <a:p>
            <a:pPr marL="321310" indent="-228600">
              <a:spcBef>
                <a:spcPts val="320"/>
              </a:spcBef>
              <a:buAutoNum type="arabicPeriod"/>
            </a:pPr>
            <a:r>
              <a:rPr lang="en-US" sz="1000" b="1" spc="-5" dirty="0">
                <a:latin typeface="Calibri"/>
                <a:cs typeface="Calibri"/>
              </a:rPr>
              <a:t>Additional support staff hired (nurse, hourly intervention teachers, full-time substitutes, etc.</a:t>
            </a:r>
          </a:p>
          <a:p>
            <a:pPr marL="321310" indent="-228600">
              <a:spcBef>
                <a:spcPts val="320"/>
              </a:spcBef>
              <a:buAutoNum type="arabicPeriod"/>
            </a:pPr>
            <a:r>
              <a:rPr lang="en-US" sz="1000" b="1" spc="-5" dirty="0">
                <a:latin typeface="Calibri"/>
                <a:cs typeface="Calibri"/>
              </a:rPr>
              <a:t>Provide professional learning opportunities to empower and equip teachers to work with diverse population.</a:t>
            </a:r>
            <a:endParaRPr sz="1000" dirty="0">
              <a:latin typeface="Calibri"/>
              <a:cs typeface="Calibri"/>
            </a:endParaRPr>
          </a:p>
        </p:txBody>
      </p:sp>
      <p:sp>
        <p:nvSpPr>
          <p:cNvPr id="7" name="object 7"/>
          <p:cNvSpPr txBox="1"/>
          <p:nvPr/>
        </p:nvSpPr>
        <p:spPr>
          <a:xfrm>
            <a:off x="7175928" y="5991823"/>
            <a:ext cx="4448685" cy="541174"/>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System of accountability for school-based leaders.</a:t>
            </a:r>
          </a:p>
          <a:p>
            <a:pPr marL="321310" indent="-228600">
              <a:spcBef>
                <a:spcPts val="320"/>
              </a:spcBef>
              <a:buAutoNum type="arabicPeriod"/>
            </a:pPr>
            <a:r>
              <a:rPr lang="en-US" sz="1000" b="1" spc="-5" dirty="0">
                <a:latin typeface="Calibri"/>
                <a:cs typeface="Calibri"/>
              </a:rPr>
              <a:t>Leadership and professional learning opportunities for all staff members based on strengths.</a:t>
            </a:r>
            <a:endParaRPr sz="1000" dirty="0">
              <a:latin typeface="Calibri"/>
              <a:cs typeface="Calibri"/>
            </a:endParaRPr>
          </a:p>
        </p:txBody>
      </p:sp>
      <p:sp>
        <p:nvSpPr>
          <p:cNvPr id="8" name="object 8"/>
          <p:cNvSpPr txBox="1"/>
          <p:nvPr/>
        </p:nvSpPr>
        <p:spPr>
          <a:xfrm>
            <a:off x="5587746" y="23240"/>
            <a:ext cx="2199402" cy="228268"/>
          </a:xfrm>
          <a:prstGeom prst="rect">
            <a:avLst/>
          </a:prstGeom>
        </p:spPr>
        <p:txBody>
          <a:bodyPr vert="horz" wrap="square" lIns="0" tIns="12700" rIns="0" bIns="0" rtlCol="0">
            <a:spAutoFit/>
          </a:bodyPr>
          <a:lstStyle/>
          <a:p>
            <a:pPr marL="12700">
              <a:spcBef>
                <a:spcPts val="100"/>
              </a:spcBef>
            </a:pPr>
            <a:r>
              <a:rPr lang="en-US" sz="1400" b="1" dirty="0">
                <a:solidFill>
                  <a:srgbClr val="151515"/>
                </a:solidFill>
                <a:latin typeface="Calibri"/>
                <a:cs typeface="Calibri"/>
              </a:rPr>
              <a:t>Mary Lin Elementary School</a:t>
            </a:r>
            <a:endParaRPr sz="1400" dirty="0">
              <a:latin typeface="Calibri"/>
              <a:cs typeface="Calibri"/>
            </a:endParaRPr>
          </a:p>
        </p:txBody>
      </p:sp>
      <p:sp>
        <p:nvSpPr>
          <p:cNvPr id="9" name="object 9"/>
          <p:cNvSpPr txBox="1"/>
          <p:nvPr/>
        </p:nvSpPr>
        <p:spPr>
          <a:xfrm>
            <a:off x="1595730" y="980693"/>
            <a:ext cx="875665" cy="197490"/>
          </a:xfrm>
          <a:prstGeom prst="rect">
            <a:avLst/>
          </a:prstGeom>
        </p:spPr>
        <p:txBody>
          <a:bodyPr vert="horz" wrap="square" lIns="0" tIns="12700" rIns="0" bIns="0" rtlCol="0">
            <a:spAutoFit/>
          </a:bodyPr>
          <a:lstStyle/>
          <a:p>
            <a:pPr marL="12700">
              <a:spcBef>
                <a:spcPts val="100"/>
              </a:spcBef>
            </a:pPr>
            <a:r>
              <a:rPr sz="1200" b="1" i="1" spc="-5">
                <a:solidFill>
                  <a:srgbClr val="151515"/>
                </a:solidFill>
                <a:latin typeface="Calibri"/>
                <a:cs typeface="Calibri"/>
              </a:rPr>
              <a:t>SMART</a:t>
            </a:r>
            <a:r>
              <a:rPr sz="1200" b="1" i="1" spc="-40">
                <a:solidFill>
                  <a:srgbClr val="151515"/>
                </a:solidFill>
                <a:latin typeface="Calibri"/>
                <a:cs typeface="Calibri"/>
              </a:rPr>
              <a:t> </a:t>
            </a:r>
            <a:r>
              <a:rPr sz="1200" b="1" i="1" spc="-5">
                <a:solidFill>
                  <a:srgbClr val="151515"/>
                </a:solidFill>
                <a:latin typeface="Calibri"/>
                <a:cs typeface="Calibri"/>
              </a:rPr>
              <a:t>Goals</a:t>
            </a:r>
            <a:endParaRPr sz="1200">
              <a:latin typeface="Calibri"/>
              <a:cs typeface="Calibri"/>
            </a:endParaRPr>
          </a:p>
        </p:txBody>
      </p:sp>
      <p:sp>
        <p:nvSpPr>
          <p:cNvPr id="10" name="object 10"/>
          <p:cNvSpPr txBox="1"/>
          <p:nvPr/>
        </p:nvSpPr>
        <p:spPr>
          <a:xfrm>
            <a:off x="8619282" y="2277568"/>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p:cNvSpPr txBox="1"/>
          <p:nvPr/>
        </p:nvSpPr>
        <p:spPr>
          <a:xfrm>
            <a:off x="1503807" y="1245423"/>
            <a:ext cx="2082292" cy="923330"/>
          </a:xfrm>
          <a:prstGeom prst="rect">
            <a:avLst/>
          </a:prstGeom>
          <a:ln w="12700">
            <a:solidFill>
              <a:srgbClr val="A4A4A4"/>
            </a:solidFill>
          </a:ln>
        </p:spPr>
        <p:txBody>
          <a:bodyPr vert="horz" wrap="square" lIns="0" tIns="0" rIns="0" bIns="0" rtlCol="0">
            <a:spAutoFit/>
          </a:bodyPr>
          <a:lstStyle/>
          <a:p>
            <a:pPr algn="ctr">
              <a:spcBef>
                <a:spcPts val="900"/>
              </a:spcBef>
            </a:pPr>
            <a:r>
              <a:rPr lang="en-US" sz="1200" spc="-5" dirty="0">
                <a:latin typeface="Calibri"/>
                <a:cs typeface="Calibri"/>
              </a:rPr>
              <a:t>Percentage of students in grades 3-5 scoring proficient in ELA on GMAS will increase by 1% each year through 2025. Currently, MLE has 89% proficient in ELA. </a:t>
            </a:r>
            <a:endParaRPr sz="1200" dirty="0">
              <a:latin typeface="Calibri"/>
              <a:cs typeface="Calibri"/>
            </a:endParaRPr>
          </a:p>
        </p:txBody>
      </p:sp>
      <p:sp>
        <p:nvSpPr>
          <p:cNvPr id="12" name="object 12"/>
          <p:cNvSpPr txBox="1"/>
          <p:nvPr/>
        </p:nvSpPr>
        <p:spPr>
          <a:xfrm>
            <a:off x="4049410" y="1249679"/>
            <a:ext cx="2318766" cy="923330"/>
          </a:xfrm>
          <a:prstGeom prst="rect">
            <a:avLst/>
          </a:prstGeom>
          <a:ln w="12700">
            <a:solidFill>
              <a:srgbClr val="A4A4A4"/>
            </a:solidFill>
          </a:ln>
        </p:spPr>
        <p:txBody>
          <a:bodyPr vert="horz" wrap="square" lIns="0" tIns="0" rIns="0" bIns="0" rtlCol="0">
            <a:spAutoFit/>
          </a:bodyPr>
          <a:lstStyle/>
          <a:p>
            <a:pPr algn="ctr"/>
            <a:r>
              <a:rPr lang="en-US" sz="1200" spc="-5" dirty="0">
                <a:latin typeface="Calibri"/>
                <a:cs typeface="Calibri"/>
              </a:rPr>
              <a:t>Percentage of students in grades 3-5 scoring proficient in Math on GMAS will increase by 2% each year through 2025. Currently, MLE has 76% proficient in Math </a:t>
            </a:r>
            <a:endParaRPr lang="en-US" sz="1200" dirty="0">
              <a:latin typeface="Calibri"/>
              <a:cs typeface="Calibri"/>
            </a:endParaRPr>
          </a:p>
        </p:txBody>
      </p:sp>
      <p:sp>
        <p:nvSpPr>
          <p:cNvPr id="13" name="object 13"/>
          <p:cNvSpPr txBox="1"/>
          <p:nvPr/>
        </p:nvSpPr>
        <p:spPr>
          <a:xfrm>
            <a:off x="683148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Show overall growth, as determined by the State of Georgia, for at least 75% of the population in both ELA and Math on GMAS and MAP.</a:t>
            </a:r>
            <a:endParaRPr sz="1200" dirty="0">
              <a:latin typeface="Times New Roman"/>
              <a:cs typeface="Times New Roman"/>
            </a:endParaRPr>
          </a:p>
        </p:txBody>
      </p:sp>
      <p:sp>
        <p:nvSpPr>
          <p:cNvPr id="14" name="object 14"/>
          <p:cNvSpPr txBox="1"/>
          <p:nvPr/>
        </p:nvSpPr>
        <p:spPr>
          <a:xfrm>
            <a:off x="11335052" y="6637732"/>
            <a:ext cx="187325" cy="166071"/>
          </a:xfrm>
          <a:prstGeom prst="rect">
            <a:avLst/>
          </a:prstGeom>
        </p:spPr>
        <p:txBody>
          <a:bodyPr vert="horz" wrap="square" lIns="0" tIns="12065" rIns="0" bIns="0" rtlCol="0">
            <a:spAutoFit/>
          </a:bodyPr>
          <a:lstStyle/>
          <a:p>
            <a:pPr marL="12700">
              <a:spcBef>
                <a:spcPts val="95"/>
              </a:spcBef>
            </a:pPr>
            <a:r>
              <a:rPr sz="1000" spc="-5">
                <a:latin typeface="Verdana"/>
                <a:cs typeface="Verdana"/>
              </a:rPr>
              <a:t>14</a:t>
            </a:r>
            <a:endParaRPr sz="1000">
              <a:latin typeface="Verdana"/>
              <a:cs typeface="Verdana"/>
            </a:endParaRPr>
          </a:p>
        </p:txBody>
      </p:sp>
      <p:sp>
        <p:nvSpPr>
          <p:cNvPr id="15" name="object 15"/>
          <p:cNvSpPr txBox="1"/>
          <p:nvPr/>
        </p:nvSpPr>
        <p:spPr>
          <a:xfrm>
            <a:off x="9207417" y="1249679"/>
            <a:ext cx="1912620" cy="923330"/>
          </a:xfrm>
          <a:prstGeom prst="rect">
            <a:avLst/>
          </a:prstGeom>
          <a:ln w="12700">
            <a:solidFill>
              <a:srgbClr val="A4A4A4"/>
            </a:solidFill>
          </a:ln>
        </p:spPr>
        <p:txBody>
          <a:bodyPr vert="horz" wrap="square" lIns="0" tIns="0" rIns="0" bIns="0" rtlCol="0">
            <a:spAutoFit/>
          </a:bodyPr>
          <a:lstStyle/>
          <a:p>
            <a:pPr algn="ctr">
              <a:lnSpc>
                <a:spcPct val="100000"/>
              </a:lnSpc>
            </a:pPr>
            <a:r>
              <a:rPr lang="en-US" sz="1200" dirty="0">
                <a:latin typeface="Calibri"/>
                <a:cs typeface="Calibri"/>
              </a:rPr>
              <a:t>Increase the achievement for all lower performing subgroups within the school as measured by GMAS.</a:t>
            </a:r>
          </a:p>
          <a:p>
            <a:pPr>
              <a:lnSpc>
                <a:spcPct val="100000"/>
              </a:lnSpc>
            </a:pPr>
            <a:endParaRPr sz="1200" dirty="0">
              <a:latin typeface="Times New Roman"/>
              <a:cs typeface="Times New Roman"/>
            </a:endParaRPr>
          </a:p>
        </p:txBody>
      </p:sp>
      <p:sp>
        <p:nvSpPr>
          <p:cNvPr id="16" name="object 16"/>
          <p:cNvSpPr txBox="1"/>
          <p:nvPr/>
        </p:nvSpPr>
        <p:spPr>
          <a:xfrm>
            <a:off x="4268207" y="2267711"/>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p:cNvSpPr txBox="1"/>
          <p:nvPr/>
        </p:nvSpPr>
        <p:spPr>
          <a:xfrm>
            <a:off x="1595729" y="327386"/>
            <a:ext cx="4939183" cy="566822"/>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M</a:t>
            </a:r>
            <a:r>
              <a:rPr lang="en-US" sz="1200" b="1" i="1" dirty="0">
                <a:solidFill>
                  <a:srgbClr val="151515"/>
                </a:solidFill>
                <a:latin typeface="Calibri"/>
                <a:cs typeface="Calibri"/>
              </a:rPr>
              <a:t>i</a:t>
            </a:r>
            <a:r>
              <a:rPr lang="en-US" sz="1200" b="1" i="1" spc="-5" dirty="0">
                <a:solidFill>
                  <a:srgbClr val="151515"/>
                </a:solidFill>
                <a:latin typeface="Calibri"/>
                <a:cs typeface="Calibri"/>
              </a:rPr>
              <a:t>ss</a:t>
            </a:r>
            <a:r>
              <a:rPr lang="en-US" sz="1200" b="1" i="1" dirty="0">
                <a:solidFill>
                  <a:srgbClr val="151515"/>
                </a:solidFill>
                <a:latin typeface="Calibri"/>
                <a:cs typeface="Calibri"/>
              </a:rPr>
              <a:t>i</a:t>
            </a:r>
            <a:r>
              <a:rPr lang="en-US" sz="1200" b="1" i="1" spc="-5" dirty="0">
                <a:solidFill>
                  <a:srgbClr val="151515"/>
                </a:solidFill>
                <a:latin typeface="Calibri"/>
                <a:cs typeface="Calibri"/>
              </a:rPr>
              <a:t>on: Our vision is to foster students who are lifelong, proactive learners. Our students will be clear communicators who use innovative problem-solving to address the complex issues facing our community and world.</a:t>
            </a:r>
            <a:endParaRPr lang="en-US" sz="1200" dirty="0">
              <a:latin typeface="Calibri"/>
              <a:cs typeface="Calibri"/>
            </a:endParaRPr>
          </a:p>
        </p:txBody>
      </p:sp>
      <p:sp>
        <p:nvSpPr>
          <p:cNvPr id="20" name="object 20"/>
          <p:cNvSpPr txBox="1"/>
          <p:nvPr/>
        </p:nvSpPr>
        <p:spPr>
          <a:xfrm>
            <a:off x="7057509" y="335758"/>
            <a:ext cx="4634126" cy="751488"/>
          </a:xfrm>
          <a:prstGeom prst="rect">
            <a:avLst/>
          </a:prstGeom>
        </p:spPr>
        <p:txBody>
          <a:bodyPr vert="horz" wrap="square" lIns="0" tIns="12700" rIns="0" bIns="0" rtlCol="0">
            <a:spAutoFit/>
          </a:bodyPr>
          <a:lstStyle/>
          <a:p>
            <a:pPr marL="12700">
              <a:spcBef>
                <a:spcPts val="100"/>
              </a:spcBef>
            </a:pPr>
            <a:r>
              <a:rPr lang="en-US" sz="1200" b="1" i="1" spc="-5" dirty="0">
                <a:solidFill>
                  <a:srgbClr val="151515"/>
                </a:solidFill>
                <a:latin typeface="Calibri"/>
                <a:cs typeface="Calibri"/>
              </a:rPr>
              <a:t>V</a:t>
            </a:r>
            <a:r>
              <a:rPr lang="en-US" sz="1200" b="1" i="1" dirty="0">
                <a:solidFill>
                  <a:srgbClr val="151515"/>
                </a:solidFill>
                <a:latin typeface="Calibri"/>
                <a:cs typeface="Calibri"/>
              </a:rPr>
              <a:t>i</a:t>
            </a:r>
            <a:r>
              <a:rPr lang="en-US" sz="1200" b="1" i="1" spc="-5" dirty="0">
                <a:solidFill>
                  <a:srgbClr val="151515"/>
                </a:solidFill>
                <a:latin typeface="Calibri"/>
                <a:cs typeface="Calibri"/>
              </a:rPr>
              <a:t>s</a:t>
            </a:r>
            <a:r>
              <a:rPr lang="en-US" sz="1200" b="1" i="1" dirty="0">
                <a:solidFill>
                  <a:srgbClr val="151515"/>
                </a:solidFill>
                <a:latin typeface="Calibri"/>
                <a:cs typeface="Calibri"/>
              </a:rPr>
              <a:t>i</a:t>
            </a:r>
            <a:r>
              <a:rPr lang="en-US" sz="1200" b="1" i="1" spc="-5" dirty="0">
                <a:solidFill>
                  <a:srgbClr val="151515"/>
                </a:solidFill>
                <a:latin typeface="Calibri"/>
                <a:cs typeface="Calibri"/>
              </a:rPr>
              <a:t>on: The mission of Mary Lin Elementary is to educate our students through meaningful, interdisciplinary experiences. Partnerships among students, teachers, and the community will prepare our students to be caring and creative risk-takers ready for the world.</a:t>
            </a:r>
            <a:endParaRPr lang="en-US" sz="1200" dirty="0">
              <a:latin typeface="Calibri"/>
              <a:cs typeface="Calibri"/>
            </a:endParaRPr>
          </a:p>
        </p:txBody>
      </p:sp>
      <p:grpSp>
        <p:nvGrpSpPr>
          <p:cNvPr id="21" name="object 21"/>
          <p:cNvGrpSpPr/>
          <p:nvPr/>
        </p:nvGrpSpPr>
        <p:grpSpPr>
          <a:xfrm>
            <a:off x="1552702" y="2436181"/>
            <a:ext cx="1889125" cy="989965"/>
            <a:chOff x="28701" y="2377185"/>
            <a:chExt cx="1889125" cy="989965"/>
          </a:xfrm>
        </p:grpSpPr>
        <p:sp>
          <p:nvSpPr>
            <p:cNvPr id="22" name="object 22"/>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p:cNvSpPr txBox="1"/>
          <p:nvPr/>
        </p:nvSpPr>
        <p:spPr>
          <a:xfrm>
            <a:off x="1909063" y="2530416"/>
            <a:ext cx="1172210" cy="774065"/>
          </a:xfrm>
          <a:prstGeom prst="rect">
            <a:avLst/>
          </a:prstGeom>
        </p:spPr>
        <p:txBody>
          <a:bodyPr vert="horz" wrap="square" lIns="0" tIns="13335" rIns="0" bIns="0" rtlCol="0">
            <a:spAutoFit/>
          </a:bodyPr>
          <a:lstStyle/>
          <a:p>
            <a:pPr marL="17145" marR="10795" algn="ctr">
              <a:spcBef>
                <a:spcPts val="105"/>
              </a:spcBef>
            </a:pPr>
            <a:r>
              <a:rPr sz="1100" b="1">
                <a:solidFill>
                  <a:srgbClr val="FFFFFF"/>
                </a:solidFill>
                <a:latin typeface="Calibri"/>
                <a:cs typeface="Calibri"/>
              </a:rPr>
              <a:t>F</a:t>
            </a:r>
            <a:r>
              <a:rPr sz="1100" b="1" spc="-10">
                <a:solidFill>
                  <a:srgbClr val="FFFFFF"/>
                </a:solidFill>
                <a:latin typeface="Calibri"/>
                <a:cs typeface="Calibri"/>
              </a:rPr>
              <a:t>o</a:t>
            </a:r>
            <a:r>
              <a:rPr sz="1100" b="1">
                <a:solidFill>
                  <a:srgbClr val="FFFFFF"/>
                </a:solidFill>
                <a:latin typeface="Calibri"/>
                <a:cs typeface="Calibri"/>
              </a:rPr>
              <a:t>ster</a:t>
            </a:r>
            <a:r>
              <a:rPr sz="1100" b="1" spc="5">
                <a:solidFill>
                  <a:srgbClr val="FFFFFF"/>
                </a:solidFill>
                <a:latin typeface="Calibri"/>
                <a:cs typeface="Calibri"/>
              </a:rPr>
              <a:t>i</a:t>
            </a:r>
            <a:r>
              <a:rPr sz="1100" b="1" spc="-5">
                <a:solidFill>
                  <a:srgbClr val="FFFFFF"/>
                </a:solidFill>
                <a:latin typeface="Calibri"/>
                <a:cs typeface="Calibri"/>
              </a:rPr>
              <a:t>n</a:t>
            </a:r>
            <a:r>
              <a:rPr sz="1100" b="1">
                <a:solidFill>
                  <a:srgbClr val="FFFFFF"/>
                </a:solidFill>
                <a:latin typeface="Calibri"/>
                <a:cs typeface="Calibri"/>
              </a:rPr>
              <a:t>g</a:t>
            </a:r>
            <a:r>
              <a:rPr sz="1100" b="1" spc="-20">
                <a:solidFill>
                  <a:srgbClr val="FFFFFF"/>
                </a:solidFill>
                <a:latin typeface="Calibri"/>
                <a:cs typeface="Calibri"/>
              </a:rPr>
              <a:t> </a:t>
            </a:r>
            <a:r>
              <a:rPr sz="1100" b="1">
                <a:solidFill>
                  <a:srgbClr val="FFFFFF"/>
                </a:solidFill>
                <a:latin typeface="Calibri"/>
                <a:cs typeface="Calibri"/>
              </a:rPr>
              <a:t>A</a:t>
            </a:r>
            <a:r>
              <a:rPr sz="1100" b="1" spc="5">
                <a:solidFill>
                  <a:srgbClr val="FFFFFF"/>
                </a:solidFill>
                <a:latin typeface="Calibri"/>
                <a:cs typeface="Calibri"/>
              </a:rPr>
              <a:t>c</a:t>
            </a:r>
            <a:r>
              <a:rPr sz="1100" b="1" spc="-10">
                <a:solidFill>
                  <a:srgbClr val="FFFFFF"/>
                </a:solidFill>
                <a:latin typeface="Calibri"/>
                <a:cs typeface="Calibri"/>
              </a:rPr>
              <a:t>a</a:t>
            </a:r>
            <a:r>
              <a:rPr sz="1100" b="1" spc="-5">
                <a:solidFill>
                  <a:srgbClr val="FFFFFF"/>
                </a:solidFill>
                <a:latin typeface="Calibri"/>
                <a:cs typeface="Calibri"/>
              </a:rPr>
              <a:t>dem</a:t>
            </a:r>
            <a:r>
              <a:rPr sz="1100" b="1" spc="5">
                <a:solidFill>
                  <a:srgbClr val="FFFFFF"/>
                </a:solidFill>
                <a:latin typeface="Calibri"/>
                <a:cs typeface="Calibri"/>
              </a:rPr>
              <a:t>i</a:t>
            </a:r>
            <a:r>
              <a:rPr sz="1100" b="1">
                <a:solidFill>
                  <a:srgbClr val="FFFFFF"/>
                </a:solidFill>
                <a:latin typeface="Calibri"/>
                <a:cs typeface="Calibri"/>
              </a:rPr>
              <a:t>c  Excellence </a:t>
            </a:r>
            <a:r>
              <a:rPr sz="1100" b="1" spc="-5">
                <a:solidFill>
                  <a:srgbClr val="FFFFFF"/>
                </a:solidFill>
                <a:latin typeface="Calibri"/>
                <a:cs typeface="Calibri"/>
              </a:rPr>
              <a:t>for </a:t>
            </a:r>
            <a:r>
              <a:rPr sz="1100" b="1">
                <a:solidFill>
                  <a:srgbClr val="FFFFFF"/>
                </a:solidFill>
                <a:latin typeface="Calibri"/>
                <a:cs typeface="Calibri"/>
              </a:rPr>
              <a:t>All </a:t>
            </a:r>
            <a:r>
              <a:rPr sz="1100" b="1" spc="5">
                <a:solidFill>
                  <a:srgbClr val="FFFFFF"/>
                </a:solidFill>
                <a:latin typeface="Calibri"/>
                <a:cs typeface="Calibri"/>
              </a:rPr>
              <a:t> </a:t>
            </a:r>
            <a:r>
              <a:rPr sz="900" spc="-5">
                <a:solidFill>
                  <a:srgbClr val="FFFFFF"/>
                </a:solidFill>
                <a:latin typeface="Calibri"/>
                <a:cs typeface="Calibri"/>
              </a:rPr>
              <a:t>Data</a:t>
            </a:r>
            <a:endParaRPr sz="900">
              <a:latin typeface="Calibri"/>
              <a:cs typeface="Calibri"/>
            </a:endParaRPr>
          </a:p>
          <a:p>
            <a:pPr marL="12700" marR="5080" algn="ctr">
              <a:spcBef>
                <a:spcPts val="5"/>
              </a:spcBef>
            </a:pPr>
            <a:r>
              <a:rPr sz="900" spc="-5">
                <a:solidFill>
                  <a:srgbClr val="FFFFFF"/>
                </a:solidFill>
                <a:latin typeface="Calibri"/>
                <a:cs typeface="Calibri"/>
              </a:rPr>
              <a:t>Curriculum </a:t>
            </a:r>
            <a:r>
              <a:rPr sz="900">
                <a:solidFill>
                  <a:srgbClr val="FFFFFF"/>
                </a:solidFill>
                <a:latin typeface="Calibri"/>
                <a:cs typeface="Calibri"/>
              </a:rPr>
              <a:t>&amp; </a:t>
            </a:r>
            <a:r>
              <a:rPr sz="900" spc="-5">
                <a:solidFill>
                  <a:srgbClr val="FFFFFF"/>
                </a:solidFill>
                <a:latin typeface="Calibri"/>
                <a:cs typeface="Calibri"/>
              </a:rPr>
              <a:t>Instruction </a:t>
            </a:r>
            <a:r>
              <a:rPr sz="900" spc="-195">
                <a:solidFill>
                  <a:srgbClr val="FFFFFF"/>
                </a:solidFill>
                <a:latin typeface="Calibri"/>
                <a:cs typeface="Calibri"/>
              </a:rPr>
              <a:t> </a:t>
            </a:r>
            <a:r>
              <a:rPr sz="900" spc="-5">
                <a:solidFill>
                  <a:srgbClr val="FFFFFF"/>
                </a:solidFill>
                <a:latin typeface="Calibri"/>
                <a:cs typeface="Calibri"/>
              </a:rPr>
              <a:t>Signature</a:t>
            </a:r>
            <a:r>
              <a:rPr sz="900" spc="5">
                <a:solidFill>
                  <a:srgbClr val="FFFFFF"/>
                </a:solidFill>
                <a:latin typeface="Calibri"/>
                <a:cs typeface="Calibri"/>
              </a:rPr>
              <a:t> </a:t>
            </a:r>
            <a:r>
              <a:rPr sz="900">
                <a:solidFill>
                  <a:srgbClr val="FFFFFF"/>
                </a:solidFill>
                <a:latin typeface="Calibri"/>
                <a:cs typeface="Calibri"/>
              </a:rPr>
              <a:t>Program</a:t>
            </a:r>
            <a:endParaRPr sz="900">
              <a:latin typeface="Calibri"/>
              <a:cs typeface="Calibri"/>
            </a:endParaRPr>
          </a:p>
        </p:txBody>
      </p:sp>
      <p:grpSp>
        <p:nvGrpSpPr>
          <p:cNvPr id="25" name="object 25"/>
          <p:cNvGrpSpPr/>
          <p:nvPr/>
        </p:nvGrpSpPr>
        <p:grpSpPr>
          <a:xfrm>
            <a:off x="1552702" y="3621314"/>
            <a:ext cx="1889125" cy="831215"/>
            <a:chOff x="28701" y="3591814"/>
            <a:chExt cx="1889125" cy="831215"/>
          </a:xfrm>
        </p:grpSpPr>
        <p:sp>
          <p:nvSpPr>
            <p:cNvPr id="26" name="object 26"/>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p:cNvSpPr txBox="1"/>
          <p:nvPr/>
        </p:nvSpPr>
        <p:spPr>
          <a:xfrm>
            <a:off x="1832864" y="3716182"/>
            <a:ext cx="1321435" cy="667385"/>
          </a:xfrm>
          <a:prstGeom prst="rect">
            <a:avLst/>
          </a:prstGeom>
        </p:spPr>
        <p:txBody>
          <a:bodyPr vert="horz" wrap="square" lIns="0" tIns="12700" rIns="0" bIns="0" rtlCol="0">
            <a:spAutoFit/>
          </a:bodyPr>
          <a:lstStyle/>
          <a:p>
            <a:pPr marL="140335" marR="5080" indent="-128270">
              <a:spcBef>
                <a:spcPts val="100"/>
              </a:spcBef>
            </a:pPr>
            <a:r>
              <a:rPr sz="1200" b="1">
                <a:solidFill>
                  <a:srgbClr val="FFFFFF"/>
                </a:solidFill>
                <a:latin typeface="Calibri"/>
                <a:cs typeface="Calibri"/>
              </a:rPr>
              <a:t>Building</a:t>
            </a:r>
            <a:r>
              <a:rPr sz="1200" b="1" spc="-15">
                <a:solidFill>
                  <a:srgbClr val="FFFFFF"/>
                </a:solidFill>
                <a:latin typeface="Calibri"/>
                <a:cs typeface="Calibri"/>
              </a:rPr>
              <a:t> </a:t>
            </a:r>
            <a:r>
              <a:rPr sz="1200" b="1">
                <a:solidFill>
                  <a:srgbClr val="FFFFFF"/>
                </a:solidFill>
                <a:latin typeface="Calibri"/>
                <a:cs typeface="Calibri"/>
              </a:rPr>
              <a:t>a</a:t>
            </a:r>
            <a:r>
              <a:rPr sz="1200" b="1" spc="-40">
                <a:solidFill>
                  <a:srgbClr val="FFFFFF"/>
                </a:solidFill>
                <a:latin typeface="Calibri"/>
                <a:cs typeface="Calibri"/>
              </a:rPr>
              <a:t> </a:t>
            </a:r>
            <a:r>
              <a:rPr sz="1200" b="1">
                <a:solidFill>
                  <a:srgbClr val="FFFFFF"/>
                </a:solidFill>
                <a:latin typeface="Calibri"/>
                <a:cs typeface="Calibri"/>
              </a:rPr>
              <a:t>Culture</a:t>
            </a:r>
            <a:r>
              <a:rPr sz="1200" b="1" spc="-35">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spc="-5">
                <a:solidFill>
                  <a:srgbClr val="FFFFFF"/>
                </a:solidFill>
                <a:latin typeface="Calibri"/>
                <a:cs typeface="Calibri"/>
              </a:rPr>
              <a:t>Student</a:t>
            </a:r>
            <a:r>
              <a:rPr sz="1200" b="1" spc="-2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155575" marR="15875" indent="-128270">
              <a:spcBef>
                <a:spcPts val="10"/>
              </a:spcBef>
            </a:pPr>
            <a:r>
              <a:rPr sz="900" spc="-5">
                <a:solidFill>
                  <a:srgbClr val="FFFFFF"/>
                </a:solidFill>
                <a:latin typeface="Calibri"/>
                <a:cs typeface="Calibri"/>
              </a:rPr>
              <a:t>Whole Child </a:t>
            </a:r>
            <a:r>
              <a:rPr sz="900">
                <a:solidFill>
                  <a:srgbClr val="FFFFFF"/>
                </a:solidFill>
                <a:latin typeface="Calibri"/>
                <a:cs typeface="Calibri"/>
              </a:rPr>
              <a:t>&amp; </a:t>
            </a:r>
            <a:r>
              <a:rPr sz="900" spc="-5">
                <a:solidFill>
                  <a:srgbClr val="FFFFFF"/>
                </a:solidFill>
                <a:latin typeface="Calibri"/>
                <a:cs typeface="Calibri"/>
              </a:rPr>
              <a:t>Intervention </a:t>
            </a:r>
            <a:r>
              <a:rPr sz="900" spc="-190">
                <a:solidFill>
                  <a:srgbClr val="FFFFFF"/>
                </a:solidFill>
                <a:latin typeface="Calibri"/>
                <a:cs typeface="Calibri"/>
              </a:rPr>
              <a:t> </a:t>
            </a:r>
            <a:r>
              <a:rPr sz="900" spc="-5">
                <a:solidFill>
                  <a:srgbClr val="FFFFFF"/>
                </a:solidFill>
                <a:latin typeface="Calibri"/>
                <a:cs typeface="Calibri"/>
              </a:rPr>
              <a:t>Personalized Learning</a:t>
            </a:r>
            <a:endParaRPr sz="900">
              <a:latin typeface="Calibri"/>
              <a:cs typeface="Calibri"/>
            </a:endParaRPr>
          </a:p>
        </p:txBody>
      </p:sp>
      <p:grpSp>
        <p:nvGrpSpPr>
          <p:cNvPr id="29" name="object 29"/>
          <p:cNvGrpSpPr/>
          <p:nvPr/>
        </p:nvGrpSpPr>
        <p:grpSpPr>
          <a:xfrm>
            <a:off x="1552702" y="4717310"/>
            <a:ext cx="1889125" cy="831215"/>
            <a:chOff x="28701" y="4618990"/>
            <a:chExt cx="1889125" cy="831215"/>
          </a:xfrm>
        </p:grpSpPr>
        <p:sp>
          <p:nvSpPr>
            <p:cNvPr id="30" name="object 30"/>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p:cNvSpPr txBox="1"/>
          <p:nvPr/>
        </p:nvSpPr>
        <p:spPr>
          <a:xfrm>
            <a:off x="1675892" y="4812814"/>
            <a:ext cx="1638300" cy="667385"/>
          </a:xfrm>
          <a:prstGeom prst="rect">
            <a:avLst/>
          </a:prstGeom>
        </p:spPr>
        <p:txBody>
          <a:bodyPr vert="horz" wrap="square" lIns="0" tIns="12700" rIns="0" bIns="0" rtlCol="0">
            <a:spAutoFit/>
          </a:bodyPr>
          <a:lstStyle/>
          <a:p>
            <a:pPr marL="337185" marR="5080" indent="-325120">
              <a:spcBef>
                <a:spcPts val="100"/>
              </a:spcBef>
            </a:pPr>
            <a:r>
              <a:rPr sz="1200" b="1">
                <a:solidFill>
                  <a:srgbClr val="FFFFFF"/>
                </a:solidFill>
                <a:latin typeface="Calibri"/>
                <a:cs typeface="Calibri"/>
              </a:rPr>
              <a:t>Equipping &amp; </a:t>
            </a:r>
            <a:r>
              <a:rPr sz="1200" b="1" spc="-5">
                <a:solidFill>
                  <a:srgbClr val="FFFFFF"/>
                </a:solidFill>
                <a:latin typeface="Calibri"/>
                <a:cs typeface="Calibri"/>
              </a:rPr>
              <a:t>Empowering </a:t>
            </a:r>
            <a:r>
              <a:rPr sz="1200" b="1" spc="-260">
                <a:solidFill>
                  <a:srgbClr val="FFFFFF"/>
                </a:solidFill>
                <a:latin typeface="Calibri"/>
                <a:cs typeface="Calibri"/>
              </a:rPr>
              <a:t> </a:t>
            </a:r>
            <a:r>
              <a:rPr sz="1200" b="1" spc="-5">
                <a:solidFill>
                  <a:srgbClr val="FFFFFF"/>
                </a:solidFill>
                <a:latin typeface="Calibri"/>
                <a:cs typeface="Calibri"/>
              </a:rPr>
              <a:t>Leaders</a:t>
            </a:r>
            <a:r>
              <a:rPr sz="1200" b="1" spc="-10">
                <a:solidFill>
                  <a:srgbClr val="FFFFFF"/>
                </a:solidFill>
                <a:latin typeface="Calibri"/>
                <a:cs typeface="Calibri"/>
              </a:rPr>
              <a:t> </a:t>
            </a:r>
            <a:r>
              <a:rPr sz="1200" b="1">
                <a:solidFill>
                  <a:srgbClr val="FFFFFF"/>
                </a:solidFill>
                <a:latin typeface="Calibri"/>
                <a:cs typeface="Calibri"/>
              </a:rPr>
              <a:t>&amp;</a:t>
            </a:r>
            <a:r>
              <a:rPr sz="1200" b="1" spc="-10">
                <a:solidFill>
                  <a:srgbClr val="FFFFFF"/>
                </a:solidFill>
                <a:latin typeface="Calibri"/>
                <a:cs typeface="Calibri"/>
              </a:rPr>
              <a:t> </a:t>
            </a:r>
            <a:r>
              <a:rPr sz="1200" b="1" spc="-5">
                <a:solidFill>
                  <a:srgbClr val="FFFFFF"/>
                </a:solidFill>
                <a:latin typeface="Calibri"/>
                <a:cs typeface="Calibri"/>
              </a:rPr>
              <a:t>Staff</a:t>
            </a:r>
            <a:endParaRPr sz="1200">
              <a:latin typeface="Calibri"/>
              <a:cs typeface="Calibri"/>
            </a:endParaRPr>
          </a:p>
          <a:p>
            <a:pPr marL="212090" marR="32384" indent="172085">
              <a:spcBef>
                <a:spcPts val="10"/>
              </a:spcBef>
            </a:pPr>
            <a:r>
              <a:rPr sz="900" spc="-5">
                <a:solidFill>
                  <a:srgbClr val="FFFFFF"/>
                </a:solidFill>
                <a:latin typeface="Calibri"/>
                <a:cs typeface="Calibri"/>
              </a:rPr>
              <a:t>Strategic Staff Support </a:t>
            </a:r>
            <a:r>
              <a:rPr sz="900">
                <a:solidFill>
                  <a:srgbClr val="FFFFFF"/>
                </a:solidFill>
                <a:latin typeface="Calibri"/>
                <a:cs typeface="Calibri"/>
              </a:rPr>
              <a:t> </a:t>
            </a:r>
            <a:r>
              <a:rPr sz="900" spc="-5">
                <a:solidFill>
                  <a:srgbClr val="FFFFFF"/>
                </a:solidFill>
                <a:latin typeface="Calibri"/>
                <a:cs typeface="Calibri"/>
              </a:rPr>
              <a:t>Equitable</a:t>
            </a:r>
            <a:r>
              <a:rPr sz="900">
                <a:solidFill>
                  <a:srgbClr val="FFFFFF"/>
                </a:solidFill>
                <a:latin typeface="Calibri"/>
                <a:cs typeface="Calibri"/>
              </a:rPr>
              <a:t> </a:t>
            </a:r>
            <a:r>
              <a:rPr sz="900" spc="-5">
                <a:solidFill>
                  <a:srgbClr val="FFFFFF"/>
                </a:solidFill>
                <a:latin typeface="Calibri"/>
                <a:cs typeface="Calibri"/>
              </a:rPr>
              <a:t>Resource</a:t>
            </a:r>
            <a:r>
              <a:rPr sz="900" spc="-20">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grpSp>
        <p:nvGrpSpPr>
          <p:cNvPr id="33" name="object 33"/>
          <p:cNvGrpSpPr/>
          <p:nvPr/>
        </p:nvGrpSpPr>
        <p:grpSpPr>
          <a:xfrm>
            <a:off x="1552702" y="5753629"/>
            <a:ext cx="1889125" cy="831215"/>
            <a:chOff x="28701" y="5655309"/>
            <a:chExt cx="1889125" cy="831215"/>
          </a:xfrm>
        </p:grpSpPr>
        <p:sp>
          <p:nvSpPr>
            <p:cNvPr id="34" name="object 34"/>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p:cNvSpPr txBox="1"/>
          <p:nvPr/>
        </p:nvSpPr>
        <p:spPr>
          <a:xfrm>
            <a:off x="1832863" y="5849997"/>
            <a:ext cx="1454150" cy="667385"/>
          </a:xfrm>
          <a:prstGeom prst="rect">
            <a:avLst/>
          </a:prstGeom>
        </p:spPr>
        <p:txBody>
          <a:bodyPr vert="horz" wrap="square" lIns="0" tIns="12700" rIns="0" bIns="0" rtlCol="0">
            <a:spAutoFit/>
          </a:bodyPr>
          <a:lstStyle/>
          <a:p>
            <a:pPr marL="180340" marR="136525" indent="-167640">
              <a:spcBef>
                <a:spcPts val="100"/>
              </a:spcBef>
            </a:pPr>
            <a:r>
              <a:rPr sz="1200" b="1" spc="-5">
                <a:solidFill>
                  <a:srgbClr val="FFFFFF"/>
                </a:solidFill>
                <a:latin typeface="Calibri"/>
                <a:cs typeface="Calibri"/>
              </a:rPr>
              <a:t>Creating</a:t>
            </a:r>
            <a:r>
              <a:rPr sz="1200" b="1" spc="-25">
                <a:solidFill>
                  <a:srgbClr val="FFFFFF"/>
                </a:solidFill>
                <a:latin typeface="Calibri"/>
                <a:cs typeface="Calibri"/>
              </a:rPr>
              <a:t> </a:t>
            </a:r>
            <a:r>
              <a:rPr sz="1200" b="1">
                <a:solidFill>
                  <a:srgbClr val="FFFFFF"/>
                </a:solidFill>
                <a:latin typeface="Calibri"/>
                <a:cs typeface="Calibri"/>
              </a:rPr>
              <a:t>a</a:t>
            </a:r>
            <a:r>
              <a:rPr sz="1200" b="1" spc="-20">
                <a:solidFill>
                  <a:srgbClr val="FFFFFF"/>
                </a:solidFill>
                <a:latin typeface="Calibri"/>
                <a:cs typeface="Calibri"/>
              </a:rPr>
              <a:t> </a:t>
            </a:r>
            <a:r>
              <a:rPr sz="1200" b="1" spc="-5">
                <a:solidFill>
                  <a:srgbClr val="FFFFFF"/>
                </a:solidFill>
                <a:latin typeface="Calibri"/>
                <a:cs typeface="Calibri"/>
              </a:rPr>
              <a:t>System</a:t>
            </a:r>
            <a:r>
              <a:rPr sz="1200" b="1" spc="-30">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a:solidFill>
                  <a:srgbClr val="FFFFFF"/>
                </a:solidFill>
                <a:latin typeface="Calibri"/>
                <a:cs typeface="Calibri"/>
              </a:rPr>
              <a:t>School</a:t>
            </a:r>
            <a:r>
              <a:rPr sz="1200" b="1" spc="-1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43815" algn="ctr">
              <a:spcBef>
                <a:spcPts val="10"/>
              </a:spcBef>
            </a:pPr>
            <a:r>
              <a:rPr sz="900" spc="-5">
                <a:solidFill>
                  <a:srgbClr val="FFFFFF"/>
                </a:solidFill>
                <a:latin typeface="Calibri"/>
                <a:cs typeface="Calibri"/>
              </a:rPr>
              <a:t>Strategic</a:t>
            </a:r>
            <a:r>
              <a:rPr sz="900" spc="-20">
                <a:solidFill>
                  <a:srgbClr val="FFFFFF"/>
                </a:solidFill>
                <a:latin typeface="Calibri"/>
                <a:cs typeface="Calibri"/>
              </a:rPr>
              <a:t> </a:t>
            </a:r>
            <a:r>
              <a:rPr sz="900" spc="-5">
                <a:solidFill>
                  <a:srgbClr val="FFFFFF"/>
                </a:solidFill>
                <a:latin typeface="Calibri"/>
                <a:cs typeface="Calibri"/>
              </a:rPr>
              <a:t>Staff</a:t>
            </a:r>
            <a:r>
              <a:rPr sz="900" spc="-15">
                <a:solidFill>
                  <a:srgbClr val="FFFFFF"/>
                </a:solidFill>
                <a:latin typeface="Calibri"/>
                <a:cs typeface="Calibri"/>
              </a:rPr>
              <a:t> </a:t>
            </a:r>
            <a:r>
              <a:rPr sz="900" spc="-5">
                <a:solidFill>
                  <a:srgbClr val="FFFFFF"/>
                </a:solidFill>
                <a:latin typeface="Calibri"/>
                <a:cs typeface="Calibri"/>
              </a:rPr>
              <a:t>Support</a:t>
            </a:r>
            <a:endParaRPr sz="900">
              <a:latin typeface="Calibri"/>
              <a:cs typeface="Calibri"/>
            </a:endParaRPr>
          </a:p>
          <a:p>
            <a:pPr marL="42545" algn="ctr"/>
            <a:r>
              <a:rPr sz="900" spc="-5">
                <a:solidFill>
                  <a:srgbClr val="FFFFFF"/>
                </a:solidFill>
                <a:latin typeface="Calibri"/>
                <a:cs typeface="Calibri"/>
              </a:rPr>
              <a:t>Equitable</a:t>
            </a:r>
            <a:r>
              <a:rPr sz="900" spc="5">
                <a:solidFill>
                  <a:srgbClr val="FFFFFF"/>
                </a:solidFill>
                <a:latin typeface="Calibri"/>
                <a:cs typeface="Calibri"/>
              </a:rPr>
              <a:t> </a:t>
            </a:r>
            <a:r>
              <a:rPr sz="900" spc="-5">
                <a:solidFill>
                  <a:srgbClr val="FFFFFF"/>
                </a:solidFill>
                <a:latin typeface="Calibri"/>
                <a:cs typeface="Calibri"/>
              </a:rPr>
              <a:t>Resource</a:t>
            </a:r>
            <a:r>
              <a:rPr sz="900" spc="-15">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sp>
        <p:nvSpPr>
          <p:cNvPr id="39" name="object 3">
            <a:extLst>
              <a:ext uri="{FF2B5EF4-FFF2-40B4-BE49-F238E27FC236}">
                <a16:creationId xmlns:a16="http://schemas.microsoft.com/office/drawing/2014/main" id="{B7D8E580-5D8C-81F5-2CA8-1D01D47D6DCF}"/>
              </a:ext>
            </a:extLst>
          </p:cNvPr>
          <p:cNvSpPr txBox="1"/>
          <p:nvPr/>
        </p:nvSpPr>
        <p:spPr>
          <a:xfrm>
            <a:off x="3586099" y="2471227"/>
            <a:ext cx="3485281" cy="539891"/>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lang="en-US" sz="1000" b="1" spc="-10" dirty="0">
                <a:latin typeface="Calibri"/>
                <a:cs typeface="Calibri"/>
              </a:rPr>
              <a:t>. Use data to inform instruction.</a:t>
            </a:r>
          </a:p>
          <a:p>
            <a:pPr marL="92710">
              <a:spcBef>
                <a:spcPts val="310"/>
              </a:spcBef>
            </a:pPr>
            <a:r>
              <a:rPr lang="en-US" sz="1000" b="1" spc="-10" dirty="0">
                <a:latin typeface="Calibri"/>
                <a:cs typeface="Calibri"/>
              </a:rPr>
              <a:t>2. Adhere to the scope and sequence of the Georgia Standard of Excellence and supplement with other resources.</a:t>
            </a:r>
            <a:endParaRPr sz="1000" dirty="0">
              <a:latin typeface="Calibri"/>
              <a:cs typeface="Calibri"/>
            </a:endParaRPr>
          </a:p>
        </p:txBody>
      </p:sp>
      <p:sp>
        <p:nvSpPr>
          <p:cNvPr id="40" name="object 4">
            <a:extLst>
              <a:ext uri="{FF2B5EF4-FFF2-40B4-BE49-F238E27FC236}">
                <a16:creationId xmlns:a16="http://schemas.microsoft.com/office/drawing/2014/main" id="{04CFE742-F0C4-7F8C-40DD-D76FEED4BC19}"/>
              </a:ext>
            </a:extLst>
          </p:cNvPr>
          <p:cNvSpPr/>
          <p:nvPr/>
        </p:nvSpPr>
        <p:spPr>
          <a:xfrm>
            <a:off x="3491976" y="3311485"/>
            <a:ext cx="3579404" cy="1535447"/>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a:p>
        </p:txBody>
      </p:sp>
      <p:sp>
        <p:nvSpPr>
          <p:cNvPr id="41" name="object 5">
            <a:extLst>
              <a:ext uri="{FF2B5EF4-FFF2-40B4-BE49-F238E27FC236}">
                <a16:creationId xmlns:a16="http://schemas.microsoft.com/office/drawing/2014/main" id="{FAE8F53A-EAF1-4BF0-D58A-0BB54AD8C751}"/>
              </a:ext>
            </a:extLst>
          </p:cNvPr>
          <p:cNvSpPr txBox="1"/>
          <p:nvPr/>
        </p:nvSpPr>
        <p:spPr>
          <a:xfrm flipH="1">
            <a:off x="3491975" y="3266586"/>
            <a:ext cx="3579405" cy="1590179"/>
          </a:xfrm>
          <a:prstGeom prst="rect">
            <a:avLst/>
          </a:prstGeom>
        </p:spPr>
        <p:txBody>
          <a:bodyPr vert="horz" wrap="square" lIns="0" tIns="88900" rIns="0" bIns="0" rtlCol="0">
            <a:spAutoFit/>
          </a:bodyPr>
          <a:lstStyle/>
          <a:p>
            <a:pPr marL="241300" indent="-228600">
              <a:spcBef>
                <a:spcPts val="700"/>
              </a:spcBef>
              <a:buAutoNum type="arabicPeriod"/>
            </a:pPr>
            <a:r>
              <a:rPr lang="en-US" sz="1000" b="1" spc="-10" dirty="0">
                <a:latin typeface="Calibri"/>
                <a:cs typeface="Calibri"/>
              </a:rPr>
              <a:t>Create collaborative school culture that embraces diverse families that comprise MLE community.</a:t>
            </a:r>
          </a:p>
          <a:p>
            <a:pPr marL="241300" indent="-228600">
              <a:spcBef>
                <a:spcPts val="700"/>
              </a:spcBef>
              <a:buAutoNum type="arabicPeriod"/>
            </a:pPr>
            <a:r>
              <a:rPr lang="en-US" sz="1000" b="1" spc="-10" dirty="0">
                <a:latin typeface="Calibri"/>
                <a:cs typeface="Calibri"/>
              </a:rPr>
              <a:t>Build teacher capability to meet the diverse social, emotional and academic needs of students.</a:t>
            </a:r>
          </a:p>
          <a:p>
            <a:pPr marL="241300" indent="-228600">
              <a:spcBef>
                <a:spcPts val="700"/>
              </a:spcBef>
              <a:buAutoNum type="arabicPeriod"/>
            </a:pPr>
            <a:r>
              <a:rPr lang="en-US" sz="1000" b="1" spc="-10" dirty="0">
                <a:latin typeface="Calibri"/>
                <a:cs typeface="Calibri"/>
              </a:rPr>
              <a:t>Provide unique learning opportunities to cultivate students’ curiosity of learning.</a:t>
            </a:r>
          </a:p>
          <a:p>
            <a:pPr marL="241300" indent="-228600">
              <a:spcBef>
                <a:spcPts val="700"/>
              </a:spcBef>
              <a:buAutoNum type="arabicPeriod"/>
            </a:pPr>
            <a:r>
              <a:rPr lang="en-US" sz="1000" b="1" spc="-10" dirty="0">
                <a:latin typeface="Calibri"/>
                <a:cs typeface="Calibri"/>
              </a:rPr>
              <a:t>Prioritize students’ social and emotional growth as a means of ensuring future success.</a:t>
            </a:r>
            <a:endParaRPr sz="1000" dirty="0">
              <a:latin typeface="Calibri"/>
              <a:cs typeface="Calibri"/>
            </a:endParaRPr>
          </a:p>
        </p:txBody>
      </p:sp>
      <p:sp>
        <p:nvSpPr>
          <p:cNvPr id="43" name="object 6">
            <a:extLst>
              <a:ext uri="{FF2B5EF4-FFF2-40B4-BE49-F238E27FC236}">
                <a16:creationId xmlns:a16="http://schemas.microsoft.com/office/drawing/2014/main" id="{D37BB4EA-E24A-1ED7-A603-814DA4ACAA7E}"/>
              </a:ext>
            </a:extLst>
          </p:cNvPr>
          <p:cNvSpPr txBox="1"/>
          <p:nvPr/>
        </p:nvSpPr>
        <p:spPr>
          <a:xfrm>
            <a:off x="3494288" y="4941015"/>
            <a:ext cx="3579405" cy="194925"/>
          </a:xfrm>
          <a:prstGeom prst="rect">
            <a:avLst/>
          </a:prstGeom>
          <a:solidFill>
            <a:srgbClr val="FAE3D3"/>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Equitably align school resources with MLE mission and vision.</a:t>
            </a:r>
            <a:endParaRPr sz="1000" dirty="0">
              <a:latin typeface="Calibri"/>
              <a:cs typeface="Calibri"/>
            </a:endParaRPr>
          </a:p>
        </p:txBody>
      </p:sp>
      <p:sp>
        <p:nvSpPr>
          <p:cNvPr id="44" name="object 7">
            <a:extLst>
              <a:ext uri="{FF2B5EF4-FFF2-40B4-BE49-F238E27FC236}">
                <a16:creationId xmlns:a16="http://schemas.microsoft.com/office/drawing/2014/main" id="{8A363956-6ADB-DE25-45B2-1E6DA2291261}"/>
              </a:ext>
            </a:extLst>
          </p:cNvPr>
          <p:cNvSpPr txBox="1"/>
          <p:nvPr/>
        </p:nvSpPr>
        <p:spPr>
          <a:xfrm>
            <a:off x="3481644" y="5991823"/>
            <a:ext cx="3592049" cy="348813"/>
          </a:xfrm>
          <a:prstGeom prst="rect">
            <a:avLst/>
          </a:prstGeom>
          <a:solidFill>
            <a:srgbClr val="FFF1CC"/>
          </a:solidFill>
        </p:spPr>
        <p:txBody>
          <a:bodyPr vert="horz" wrap="square" lIns="0" tIns="40640" rIns="0" bIns="0" rtlCol="0">
            <a:spAutoFit/>
          </a:bodyPr>
          <a:lstStyle/>
          <a:p>
            <a:pPr marL="321310" indent="-228600">
              <a:spcBef>
                <a:spcPts val="320"/>
              </a:spcBef>
              <a:buAutoNum type="arabicPeriod"/>
            </a:pPr>
            <a:r>
              <a:rPr lang="en-US" sz="1000" b="1" spc="-5" dirty="0">
                <a:latin typeface="Calibri"/>
                <a:cs typeface="Calibri"/>
              </a:rPr>
              <a:t>Provide an environment that retains, empowers, motivates and inspires teachers to utilize their individual strengths.</a:t>
            </a:r>
            <a:endParaRPr sz="10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Use data to inform instruction.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Create collaborative school culture that embraces diverse families that comprise MLE community.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Prioritize students’ social and emotional growth as a means to ensuring future success.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Build teacher capability to meet the diverse social, emotional and academic needs of students.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Equitably align school resources with MLE mission and vision.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Tenorite"/>
              </a:rPr>
              <a:t>Provide an environment that retains, empowers, motivates and inspires teachers to utilize their individual strengths.</a:t>
            </a:r>
            <a:r>
              <a:rPr kumimoji="0" lang="en-US" sz="1800" b="0" i="0" u="none" strike="noStrike" kern="1200" cap="none" spc="0" normalizeH="0" baseline="0" noProof="0" dirty="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391673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83867-F15A-AA5F-622A-597EDBC8F398}"/>
              </a:ext>
            </a:extLst>
          </p:cNvPr>
          <p:cNvSpPr>
            <a:spLocks noGrp="1"/>
          </p:cNvSpPr>
          <p:nvPr>
            <p:ph type="sldNum" sz="quarter" idx="12"/>
          </p:nvPr>
        </p:nvSpPr>
        <p:spPr/>
        <p:txBody>
          <a:bodyPr/>
          <a:lstStyle/>
          <a:p>
            <a:fld id="{48F63A3B-78C7-47BE-AE5E-E10140E04643}" type="slidenum">
              <a:rPr lang="en-US" smtClean="0"/>
              <a:t>6</a:t>
            </a:fld>
            <a:endParaRPr lang="en-US"/>
          </a:p>
        </p:txBody>
      </p:sp>
      <p:graphicFrame>
        <p:nvGraphicFramePr>
          <p:cNvPr id="6" name="Diagram 5">
            <a:extLst>
              <a:ext uri="{FF2B5EF4-FFF2-40B4-BE49-F238E27FC236}">
                <a16:creationId xmlns:a16="http://schemas.microsoft.com/office/drawing/2014/main" id="{306AFE69-1EFF-278A-9400-9B6DC48BB413}"/>
              </a:ext>
            </a:extLst>
          </p:cNvPr>
          <p:cNvGraphicFramePr/>
          <p:nvPr>
            <p:extLst>
              <p:ext uri="{D42A27DB-BD31-4B8C-83A1-F6EECF244321}">
                <p14:modId xmlns:p14="http://schemas.microsoft.com/office/powerpoint/2010/main" val="1176724491"/>
              </p:ext>
            </p:extLst>
          </p:nvPr>
        </p:nvGraphicFramePr>
        <p:xfrm>
          <a:off x="3175000" y="2376451"/>
          <a:ext cx="8128000" cy="33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9ACC072-28EB-25D0-E463-0B72AF804B42}"/>
              </a:ext>
            </a:extLst>
          </p:cNvPr>
          <p:cNvGraphicFramePr/>
          <p:nvPr>
            <p:extLst>
              <p:ext uri="{D42A27DB-BD31-4B8C-83A1-F6EECF244321}">
                <p14:modId xmlns:p14="http://schemas.microsoft.com/office/powerpoint/2010/main" val="1300976880"/>
              </p:ext>
            </p:extLst>
          </p:nvPr>
        </p:nvGraphicFramePr>
        <p:xfrm>
          <a:off x="3175000" y="509065"/>
          <a:ext cx="8128000" cy="3349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9C1D5CAD-890C-BEB2-1393-CC79E29778A5}"/>
              </a:ext>
            </a:extLst>
          </p:cNvPr>
          <p:cNvGraphicFramePr/>
          <p:nvPr>
            <p:extLst>
              <p:ext uri="{D42A27DB-BD31-4B8C-83A1-F6EECF244321}">
                <p14:modId xmlns:p14="http://schemas.microsoft.com/office/powerpoint/2010/main" val="1404656115"/>
              </p:ext>
            </p:extLst>
          </p:nvPr>
        </p:nvGraphicFramePr>
        <p:xfrm>
          <a:off x="3175000" y="4580235"/>
          <a:ext cx="8128000" cy="2734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9" descr="Diagram&#10;&#10;Description automatically generated">
            <a:extLst>
              <a:ext uri="{FF2B5EF4-FFF2-40B4-BE49-F238E27FC236}">
                <a16:creationId xmlns:a16="http://schemas.microsoft.com/office/drawing/2014/main" id="{2845BB8F-484F-467E-BFA3-70D94F918728}"/>
              </a:ext>
            </a:extLst>
          </p:cNvPr>
          <p:cNvPicPr>
            <a:picLocks noChangeAspect="1"/>
          </p:cNvPicPr>
          <p:nvPr/>
        </p:nvPicPr>
        <p:blipFill>
          <a:blip r:embed="rId17"/>
          <a:stretch>
            <a:fillRect/>
          </a:stretch>
        </p:blipFill>
        <p:spPr>
          <a:xfrm>
            <a:off x="308975" y="2855108"/>
            <a:ext cx="2364121" cy="2789132"/>
          </a:xfrm>
          <a:prstGeom prst="rect">
            <a:avLst/>
          </a:prstGeom>
        </p:spPr>
      </p:pic>
      <p:sp>
        <p:nvSpPr>
          <p:cNvPr id="11" name="Title 3">
            <a:extLst>
              <a:ext uri="{FF2B5EF4-FFF2-40B4-BE49-F238E27FC236}">
                <a16:creationId xmlns:a16="http://schemas.microsoft.com/office/drawing/2014/main" id="{8FF314C4-6ECF-58E7-4003-4DC3995765C0}"/>
              </a:ext>
            </a:extLst>
          </p:cNvPr>
          <p:cNvSpPr>
            <a:spLocks noGrp="1"/>
          </p:cNvSpPr>
          <p:nvPr>
            <p:ph type="title"/>
          </p:nvPr>
        </p:nvSpPr>
        <p:spPr>
          <a:xfrm>
            <a:off x="308975" y="158545"/>
            <a:ext cx="7919720" cy="701040"/>
          </a:xfrm>
        </p:spPr>
        <p:txBody>
          <a:bodyPr vert="horz" lIns="91440" tIns="45720" rIns="91440" bIns="45720" rtlCol="0" anchor="ctr">
            <a:noAutofit/>
          </a:bodyPr>
          <a:lstStyle/>
          <a:p>
            <a:pPr algn="l"/>
            <a:r>
              <a:rPr lang="en-US" sz="2400" b="1" kern="1200" cap="all" baseline="0" dirty="0">
                <a:solidFill>
                  <a:schemeClr val="tx2"/>
                </a:solidFill>
              </a:rPr>
              <a:t>Connecting the Strategic plan &amp; </a:t>
            </a:r>
            <a:br>
              <a:rPr lang="en-US" sz="2400" b="1" kern="1200" cap="all" baseline="0" dirty="0">
                <a:solidFill>
                  <a:schemeClr val="tx2"/>
                </a:solidFill>
              </a:rPr>
            </a:br>
            <a:r>
              <a:rPr lang="en-US" sz="2400" b="1" kern="1200" cap="all" baseline="0" dirty="0">
                <a:solidFill>
                  <a:schemeClr val="tx2"/>
                </a:solidFill>
              </a:rPr>
              <a:t>Continuous Improvement Plan</a:t>
            </a:r>
          </a:p>
        </p:txBody>
      </p:sp>
      <p:sp>
        <p:nvSpPr>
          <p:cNvPr id="2" name="TextBox 1">
            <a:extLst>
              <a:ext uri="{FF2B5EF4-FFF2-40B4-BE49-F238E27FC236}">
                <a16:creationId xmlns:a16="http://schemas.microsoft.com/office/drawing/2014/main" id="{B805D6DA-304D-B17E-9B07-2AC41256CCE8}"/>
              </a:ext>
            </a:extLst>
          </p:cNvPr>
          <p:cNvSpPr txBox="1"/>
          <p:nvPr/>
        </p:nvSpPr>
        <p:spPr>
          <a:xfrm>
            <a:off x="3054604" y="899657"/>
            <a:ext cx="2351024" cy="369332"/>
          </a:xfrm>
          <a:prstGeom prst="rect">
            <a:avLst/>
          </a:prstGeom>
          <a:noFill/>
        </p:spPr>
        <p:txBody>
          <a:bodyPr wrap="square" rtlCol="0">
            <a:spAutoFit/>
          </a:bodyPr>
          <a:lstStyle/>
          <a:p>
            <a:pPr algn="ctr"/>
            <a:r>
              <a:rPr lang="en-US" dirty="0"/>
              <a:t>Strategic Plan Priority</a:t>
            </a:r>
          </a:p>
        </p:txBody>
      </p:sp>
      <p:sp>
        <p:nvSpPr>
          <p:cNvPr id="3" name="TextBox 2">
            <a:extLst>
              <a:ext uri="{FF2B5EF4-FFF2-40B4-BE49-F238E27FC236}">
                <a16:creationId xmlns:a16="http://schemas.microsoft.com/office/drawing/2014/main" id="{E60B7C1B-47C4-661C-FE2E-DBC642573530}"/>
              </a:ext>
            </a:extLst>
          </p:cNvPr>
          <p:cNvSpPr txBox="1"/>
          <p:nvPr/>
        </p:nvSpPr>
        <p:spPr>
          <a:xfrm>
            <a:off x="6087872" y="899657"/>
            <a:ext cx="2351024" cy="369332"/>
          </a:xfrm>
          <a:prstGeom prst="rect">
            <a:avLst/>
          </a:prstGeom>
          <a:noFill/>
        </p:spPr>
        <p:txBody>
          <a:bodyPr wrap="square" rtlCol="0">
            <a:spAutoFit/>
          </a:bodyPr>
          <a:lstStyle/>
          <a:p>
            <a:pPr algn="ctr"/>
            <a:r>
              <a:rPr lang="en-US" dirty="0"/>
              <a:t>CIP SMART Goal</a:t>
            </a:r>
          </a:p>
        </p:txBody>
      </p:sp>
      <p:sp>
        <p:nvSpPr>
          <p:cNvPr id="5" name="TextBox 4">
            <a:extLst>
              <a:ext uri="{FF2B5EF4-FFF2-40B4-BE49-F238E27FC236}">
                <a16:creationId xmlns:a16="http://schemas.microsoft.com/office/drawing/2014/main" id="{F908808B-AED5-B95E-D7B6-4021D47B9C0D}"/>
              </a:ext>
            </a:extLst>
          </p:cNvPr>
          <p:cNvSpPr txBox="1"/>
          <p:nvPr/>
        </p:nvSpPr>
        <p:spPr>
          <a:xfrm>
            <a:off x="9072372" y="888760"/>
            <a:ext cx="2351024" cy="369332"/>
          </a:xfrm>
          <a:prstGeom prst="rect">
            <a:avLst/>
          </a:prstGeom>
          <a:noFill/>
        </p:spPr>
        <p:txBody>
          <a:bodyPr wrap="square" rtlCol="0">
            <a:spAutoFit/>
          </a:bodyPr>
          <a:lstStyle/>
          <a:p>
            <a:pPr algn="ctr"/>
            <a:r>
              <a:rPr lang="en-US" dirty="0"/>
              <a:t>Key Indicator </a:t>
            </a:r>
          </a:p>
        </p:txBody>
      </p:sp>
    </p:spTree>
    <p:extLst>
      <p:ext uri="{BB962C8B-B14F-4D97-AF65-F5344CB8AC3E}">
        <p14:creationId xmlns:p14="http://schemas.microsoft.com/office/powerpoint/2010/main" val="16331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83867-F15A-AA5F-622A-597EDBC8F398}"/>
              </a:ext>
            </a:extLst>
          </p:cNvPr>
          <p:cNvSpPr>
            <a:spLocks noGrp="1"/>
          </p:cNvSpPr>
          <p:nvPr>
            <p:ph type="sldNum" sz="quarter" idx="12"/>
          </p:nvPr>
        </p:nvSpPr>
        <p:spPr/>
        <p:txBody>
          <a:bodyPr/>
          <a:lstStyle/>
          <a:p>
            <a:fld id="{48F63A3B-78C7-47BE-AE5E-E10140E04643}" type="slidenum">
              <a:rPr lang="en-US" smtClean="0"/>
              <a:t>7</a:t>
            </a:fld>
            <a:endParaRPr lang="en-US"/>
          </a:p>
        </p:txBody>
      </p:sp>
      <p:graphicFrame>
        <p:nvGraphicFramePr>
          <p:cNvPr id="6" name="Diagram 5">
            <a:extLst>
              <a:ext uri="{FF2B5EF4-FFF2-40B4-BE49-F238E27FC236}">
                <a16:creationId xmlns:a16="http://schemas.microsoft.com/office/drawing/2014/main" id="{306AFE69-1EFF-278A-9400-9B6DC48BB413}"/>
              </a:ext>
            </a:extLst>
          </p:cNvPr>
          <p:cNvGraphicFramePr/>
          <p:nvPr>
            <p:extLst>
              <p:ext uri="{D42A27DB-BD31-4B8C-83A1-F6EECF244321}">
                <p14:modId xmlns:p14="http://schemas.microsoft.com/office/powerpoint/2010/main" val="2851798140"/>
              </p:ext>
            </p:extLst>
          </p:nvPr>
        </p:nvGraphicFramePr>
        <p:xfrm>
          <a:off x="3175000" y="2356790"/>
          <a:ext cx="8128000" cy="33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9ACC072-28EB-25D0-E463-0B72AF804B42}"/>
              </a:ext>
            </a:extLst>
          </p:cNvPr>
          <p:cNvGraphicFramePr/>
          <p:nvPr>
            <p:extLst>
              <p:ext uri="{D42A27DB-BD31-4B8C-83A1-F6EECF244321}">
                <p14:modId xmlns:p14="http://schemas.microsoft.com/office/powerpoint/2010/main" val="1473466328"/>
              </p:ext>
            </p:extLst>
          </p:nvPr>
        </p:nvGraphicFramePr>
        <p:xfrm>
          <a:off x="3199384" y="758876"/>
          <a:ext cx="8128000" cy="3349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9C1D5CAD-890C-BEB2-1393-CC79E29778A5}"/>
              </a:ext>
            </a:extLst>
          </p:cNvPr>
          <p:cNvGraphicFramePr/>
          <p:nvPr>
            <p:extLst>
              <p:ext uri="{D42A27DB-BD31-4B8C-83A1-F6EECF244321}">
                <p14:modId xmlns:p14="http://schemas.microsoft.com/office/powerpoint/2010/main" val="75499017"/>
              </p:ext>
            </p:extLst>
          </p:nvPr>
        </p:nvGraphicFramePr>
        <p:xfrm>
          <a:off x="3175000" y="4363923"/>
          <a:ext cx="8128000" cy="2734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9" descr="Diagram&#10;&#10;Description automatically generated">
            <a:extLst>
              <a:ext uri="{FF2B5EF4-FFF2-40B4-BE49-F238E27FC236}">
                <a16:creationId xmlns:a16="http://schemas.microsoft.com/office/drawing/2014/main" id="{2845BB8F-484F-467E-BFA3-70D94F918728}"/>
              </a:ext>
            </a:extLst>
          </p:cNvPr>
          <p:cNvPicPr>
            <a:picLocks noChangeAspect="1"/>
          </p:cNvPicPr>
          <p:nvPr/>
        </p:nvPicPr>
        <p:blipFill>
          <a:blip r:embed="rId17"/>
          <a:stretch>
            <a:fillRect/>
          </a:stretch>
        </p:blipFill>
        <p:spPr>
          <a:xfrm>
            <a:off x="308975" y="2855108"/>
            <a:ext cx="2364121" cy="2789132"/>
          </a:xfrm>
          <a:prstGeom prst="rect">
            <a:avLst/>
          </a:prstGeom>
        </p:spPr>
      </p:pic>
      <p:sp>
        <p:nvSpPr>
          <p:cNvPr id="11" name="Title 3">
            <a:extLst>
              <a:ext uri="{FF2B5EF4-FFF2-40B4-BE49-F238E27FC236}">
                <a16:creationId xmlns:a16="http://schemas.microsoft.com/office/drawing/2014/main" id="{8FF314C4-6ECF-58E7-4003-4DC3995765C0}"/>
              </a:ext>
            </a:extLst>
          </p:cNvPr>
          <p:cNvSpPr>
            <a:spLocks noGrp="1"/>
          </p:cNvSpPr>
          <p:nvPr>
            <p:ph type="title"/>
          </p:nvPr>
        </p:nvSpPr>
        <p:spPr>
          <a:xfrm>
            <a:off x="0" y="0"/>
            <a:ext cx="10845562" cy="1363175"/>
          </a:xfrm>
        </p:spPr>
        <p:txBody>
          <a:bodyPr vert="horz" lIns="91440" tIns="45720" rIns="91440" bIns="45720" rtlCol="0" anchor="ctr">
            <a:normAutofit/>
          </a:bodyPr>
          <a:lstStyle/>
          <a:p>
            <a:r>
              <a:rPr lang="en-US" sz="3600" b="1" kern="1200" cap="all" baseline="0" dirty="0">
                <a:solidFill>
                  <a:schemeClr val="tx2"/>
                </a:solidFill>
              </a:rPr>
              <a:t>Connecting the Strategic plan &amp; </a:t>
            </a:r>
            <a:br>
              <a:rPr lang="en-US" sz="3600" b="1" kern="1200" cap="all" baseline="0" dirty="0">
                <a:solidFill>
                  <a:schemeClr val="tx2"/>
                </a:solidFill>
              </a:rPr>
            </a:br>
            <a:r>
              <a:rPr lang="en-US" sz="3600" b="1" kern="1200" cap="all" baseline="0" dirty="0">
                <a:solidFill>
                  <a:schemeClr val="tx2"/>
                </a:solidFill>
              </a:rPr>
              <a:t>Continuous Improvement Plan</a:t>
            </a:r>
          </a:p>
        </p:txBody>
      </p:sp>
      <p:sp>
        <p:nvSpPr>
          <p:cNvPr id="2" name="TextBox 1">
            <a:extLst>
              <a:ext uri="{FF2B5EF4-FFF2-40B4-BE49-F238E27FC236}">
                <a16:creationId xmlns:a16="http://schemas.microsoft.com/office/drawing/2014/main" id="{B805D6DA-304D-B17E-9B07-2AC41256CCE8}"/>
              </a:ext>
            </a:extLst>
          </p:cNvPr>
          <p:cNvSpPr txBox="1"/>
          <p:nvPr/>
        </p:nvSpPr>
        <p:spPr>
          <a:xfrm>
            <a:off x="3103881" y="1315060"/>
            <a:ext cx="2351024" cy="369332"/>
          </a:xfrm>
          <a:prstGeom prst="rect">
            <a:avLst/>
          </a:prstGeom>
          <a:noFill/>
        </p:spPr>
        <p:txBody>
          <a:bodyPr wrap="square" rtlCol="0">
            <a:spAutoFit/>
          </a:bodyPr>
          <a:lstStyle/>
          <a:p>
            <a:pPr algn="ctr"/>
            <a:r>
              <a:rPr lang="en-US" dirty="0"/>
              <a:t>Strategic Plan Priority</a:t>
            </a:r>
          </a:p>
        </p:txBody>
      </p:sp>
      <p:sp>
        <p:nvSpPr>
          <p:cNvPr id="3" name="TextBox 2">
            <a:extLst>
              <a:ext uri="{FF2B5EF4-FFF2-40B4-BE49-F238E27FC236}">
                <a16:creationId xmlns:a16="http://schemas.microsoft.com/office/drawing/2014/main" id="{E60B7C1B-47C4-661C-FE2E-DBC642573530}"/>
              </a:ext>
            </a:extLst>
          </p:cNvPr>
          <p:cNvSpPr txBox="1"/>
          <p:nvPr/>
        </p:nvSpPr>
        <p:spPr>
          <a:xfrm>
            <a:off x="6087872" y="1326020"/>
            <a:ext cx="2351024" cy="369332"/>
          </a:xfrm>
          <a:prstGeom prst="rect">
            <a:avLst/>
          </a:prstGeom>
          <a:noFill/>
        </p:spPr>
        <p:txBody>
          <a:bodyPr wrap="square" rtlCol="0">
            <a:spAutoFit/>
          </a:bodyPr>
          <a:lstStyle/>
          <a:p>
            <a:pPr algn="ctr"/>
            <a:r>
              <a:rPr lang="en-US" dirty="0"/>
              <a:t>CIP SMART Goal</a:t>
            </a:r>
          </a:p>
        </p:txBody>
      </p:sp>
      <p:sp>
        <p:nvSpPr>
          <p:cNvPr id="5" name="TextBox 4">
            <a:extLst>
              <a:ext uri="{FF2B5EF4-FFF2-40B4-BE49-F238E27FC236}">
                <a16:creationId xmlns:a16="http://schemas.microsoft.com/office/drawing/2014/main" id="{F908808B-AED5-B95E-D7B6-4021D47B9C0D}"/>
              </a:ext>
            </a:extLst>
          </p:cNvPr>
          <p:cNvSpPr txBox="1"/>
          <p:nvPr/>
        </p:nvSpPr>
        <p:spPr>
          <a:xfrm>
            <a:off x="9088120" y="1285948"/>
            <a:ext cx="2351024" cy="369332"/>
          </a:xfrm>
          <a:prstGeom prst="rect">
            <a:avLst/>
          </a:prstGeom>
          <a:noFill/>
        </p:spPr>
        <p:txBody>
          <a:bodyPr wrap="square" rtlCol="0">
            <a:spAutoFit/>
          </a:bodyPr>
          <a:lstStyle/>
          <a:p>
            <a:pPr algn="ctr"/>
            <a:r>
              <a:rPr lang="en-US" dirty="0"/>
              <a:t>Key Indicator </a:t>
            </a:r>
          </a:p>
        </p:txBody>
      </p:sp>
    </p:spTree>
    <p:extLst>
      <p:ext uri="{BB962C8B-B14F-4D97-AF65-F5344CB8AC3E}">
        <p14:creationId xmlns:p14="http://schemas.microsoft.com/office/powerpoint/2010/main" val="25200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95600" y="3150600"/>
            <a:ext cx="6400800" cy="1618623"/>
          </a:xfrm>
        </p:spPr>
        <p:txBody>
          <a:bodyPr/>
          <a:lstStyle/>
          <a:p>
            <a:r>
              <a:rPr lang="en-US" dirty="0"/>
              <a:t>Data</a:t>
            </a:r>
            <a:br>
              <a:rPr lang="en-US" dirty="0"/>
            </a:br>
            <a:r>
              <a:rPr lang="en-US" dirty="0"/>
              <a:t>Discussion</a:t>
            </a:r>
          </a:p>
        </p:txBody>
      </p:sp>
    </p:spTree>
    <p:extLst>
      <p:ext uri="{BB962C8B-B14F-4D97-AF65-F5344CB8AC3E}">
        <p14:creationId xmlns:p14="http://schemas.microsoft.com/office/powerpoint/2010/main" val="381705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6" y="445770"/>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Spring MAP Results</a:t>
            </a:r>
          </a:p>
        </p:txBody>
      </p:sp>
      <p:pic>
        <p:nvPicPr>
          <p:cNvPr id="3" name="Picture 2">
            <a:hlinkClick r:id="rId2"/>
            <a:extLst>
              <a:ext uri="{FF2B5EF4-FFF2-40B4-BE49-F238E27FC236}">
                <a16:creationId xmlns:a16="http://schemas.microsoft.com/office/drawing/2014/main" id="{FA27FA72-0203-A31E-DC15-40C3563874CF}"/>
              </a:ext>
            </a:extLst>
          </p:cNvPr>
          <p:cNvPicPr>
            <a:picLocks noChangeAspect="1"/>
          </p:cNvPicPr>
          <p:nvPr/>
        </p:nvPicPr>
        <p:blipFill>
          <a:blip r:embed="rId3"/>
          <a:stretch>
            <a:fillRect/>
          </a:stretch>
        </p:blipFill>
        <p:spPr>
          <a:xfrm>
            <a:off x="1646201" y="1335759"/>
            <a:ext cx="8615399" cy="4978517"/>
          </a:xfrm>
          <a:prstGeom prst="rect">
            <a:avLst/>
          </a:prstGeom>
        </p:spPr>
      </p:pic>
    </p:spTree>
    <p:extLst>
      <p:ext uri="{BB962C8B-B14F-4D97-AF65-F5344CB8AC3E}">
        <p14:creationId xmlns:p14="http://schemas.microsoft.com/office/powerpoint/2010/main" val="828644744"/>
      </p:ext>
    </p:extLst>
  </p:cSld>
  <p:clrMapOvr>
    <a:masterClrMapping/>
  </p:clrMapOvr>
</p:sld>
</file>

<file path=ppt/theme/theme1.xml><?xml version="1.0" encoding="utf-8"?>
<a:theme xmlns:a="http://schemas.openxmlformats.org/drawingml/2006/main" name="Office Theme">
  <a:themeElements>
    <a:clrScheme name="APS Colors">
      <a:dk1>
        <a:sysClr val="windowText" lastClr="000000"/>
      </a:dk1>
      <a:lt1>
        <a:sysClr val="window" lastClr="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AE07CD55-1EB2-4828-BD1B-23C4B549360B}"/>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26949DF6-D4A6-4E3A-BC2B-E0CFADA5B40D}"/>
    </a:ext>
  </a:extLst>
</a:theme>
</file>

<file path=ppt/theme/theme3.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A657EEC7-8FF9-48D3-92AF-979D3F4DC0F7}"/>
    </a:ext>
  </a:extLst>
</a:theme>
</file>

<file path=ppt/theme/theme4.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1F602B7E-4EB2-4C39-A8A3-3737C361BFED}"/>
    </a:ext>
  </a:extLst>
</a:theme>
</file>

<file path=ppt/theme/theme5.xml><?xml version="1.0" encoding="utf-8"?>
<a:theme xmlns:a="http://schemas.openxmlformats.org/drawingml/2006/main" name="1_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A6CEC135-CC49-4CA3-928D-29980C6CD25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1D9FAA-78C2-454C-8B46-F6313C857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AAAB5-2FA2-492E-9640-D5EF86DC65FA}">
  <ds:schemaRefs>
    <ds:schemaRef ds:uri="d37e30bb-5f32-4411-a640-0b4044b692bf"/>
    <ds:schemaRef ds:uri="ffb952a0-74d9-4848-89d6-000c4b1b707a"/>
    <ds:schemaRef ds:uri="http://schemas.microsoft.com/office/2006/metadata/properties"/>
    <ds:schemaRef ds:uri="http://schemas.microsoft.com/office/infopath/2007/PartnerControls"/>
    <ds:schemaRef ds:uri="8dcae609-94e2-4108-915c-852935aa21ad"/>
    <ds:schemaRef ds:uri="e136758a-e7f7-4029-9cdc-709c7a6ff021"/>
  </ds:schemaRefs>
</ds:datastoreItem>
</file>

<file path=customXml/itemProps3.xml><?xml version="1.0" encoding="utf-8"?>
<ds:datastoreItem xmlns:ds="http://schemas.openxmlformats.org/officeDocument/2006/customXml" ds:itemID="{6C16481F-74F9-42F7-8A79-954432A7EA5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2024 GO Team Business Meeting 1 Presentation Template</Template>
  <TotalTime>178</TotalTime>
  <Words>2388</Words>
  <Application>Microsoft Office PowerPoint</Application>
  <PresentationFormat>Widescreen</PresentationFormat>
  <Paragraphs>271</Paragraphs>
  <Slides>32</Slides>
  <Notes>6</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47" baseType="lpstr">
      <vt:lpstr>Arial</vt:lpstr>
      <vt:lpstr>Arial Black</vt:lpstr>
      <vt:lpstr>Avenir Next LT Pro</vt:lpstr>
      <vt:lpstr>Calibri</vt:lpstr>
      <vt:lpstr>Sabon Next LT</vt:lpstr>
      <vt:lpstr>Tenorite</vt:lpstr>
      <vt:lpstr>Times New Roman</vt:lpstr>
      <vt:lpstr>Tw Cen MT</vt:lpstr>
      <vt:lpstr>Verdana</vt:lpstr>
      <vt:lpstr>Office Theme</vt:lpstr>
      <vt:lpstr>2022 Principal's Report Template - Mtg 1</vt:lpstr>
      <vt:lpstr>ShapesVTI</vt:lpstr>
      <vt:lpstr>1_Office Theme</vt:lpstr>
      <vt:lpstr>1_2022 Principal's Report Template - Mtg 1</vt:lpstr>
      <vt:lpstr>Acrobat Document</vt:lpstr>
      <vt:lpstr>GO Team Meeting #1 </vt:lpstr>
      <vt:lpstr>TOPICS</vt:lpstr>
      <vt:lpstr>2021-2025 Strategic Plan</vt:lpstr>
      <vt:lpstr>PowerPoint Presentation</vt:lpstr>
      <vt:lpstr>PowerPoint Presentation</vt:lpstr>
      <vt:lpstr>Connecting the Strategic plan &amp;  Continuous Improvement Plan</vt:lpstr>
      <vt:lpstr>Connecting the Strategic plan &amp;  Continuous Improvement Plan</vt:lpstr>
      <vt:lpstr>Data Discussion</vt:lpstr>
      <vt:lpstr>PowerPoint Presentation</vt:lpstr>
      <vt:lpstr>PowerPoint Presentation</vt:lpstr>
      <vt:lpstr>Glows &amp; Grows </vt:lpstr>
      <vt:lpstr>GO Team Discussion: Data Protocol</vt:lpstr>
      <vt:lpstr>Timeline for GO Teams</vt:lpstr>
      <vt:lpstr>Questions?</vt:lpstr>
      <vt:lpstr>Discussion: Optional School Uniform</vt:lpstr>
      <vt:lpstr>Optional School Uniform</vt:lpstr>
      <vt:lpstr>ABOE Policy JCDB Student Dress Code (Last Revised, 06/03/2024)</vt:lpstr>
      <vt:lpstr>School-specific Dress Codes</vt:lpstr>
      <vt:lpstr>School Uniforms</vt:lpstr>
      <vt:lpstr>Establish an optional school uniform</vt:lpstr>
      <vt:lpstr>DISCUSSION</vt:lpstr>
      <vt:lpstr>Committee members</vt:lpstr>
      <vt:lpstr>Establish the Committee</vt:lpstr>
      <vt:lpstr>PowerPoint Presentation</vt:lpstr>
      <vt:lpstr>Principal’s Report</vt:lpstr>
      <vt:lpstr>Mary Lin elementary school  Leveling and fy25 budget adjustment </vt:lpstr>
      <vt:lpstr>Enrollment</vt:lpstr>
      <vt:lpstr>PowerPoint Presentation</vt:lpstr>
      <vt:lpstr>Summary of Changes As A result of FY25 Budget Adjustment</vt:lpstr>
      <vt:lpstr>PRINCIPAL’S REPORT</vt:lpstr>
      <vt:lpstr>Join us on Saturday, September 28 All GO team members are invited, but plan to have at least 3 members of your GO Team attend!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Kristy Perez</dc:creator>
  <cp:lastModifiedBy>Bringslid, Denise</cp:lastModifiedBy>
  <cp:revision>5</cp:revision>
  <dcterms:created xsi:type="dcterms:W3CDTF">2024-09-17T15:39:40Z</dcterms:created>
  <dcterms:modified xsi:type="dcterms:W3CDTF">2024-09-24T00:22:35Z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